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Raleway Heavy" charset="1" panose="020B0003030101060003"/>
      <p:regular r:id="rId17"/>
    </p:embeddedFont>
    <p:embeddedFont>
      <p:font typeface="Raleway" charset="1" panose="020B0503030101060003"/>
      <p:regular r:id="rId18"/>
    </p:embeddedFont>
    <p:embeddedFont>
      <p:font typeface="Raleway Bold" charset="1" panose="020B080303010106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37086"/>
        </a:solidFill>
      </p:bgPr>
    </p:bg>
    <p:spTree>
      <p:nvGrpSpPr>
        <p:cNvPr id="1" name=""/>
        <p:cNvGrpSpPr/>
        <p:nvPr/>
      </p:nvGrpSpPr>
      <p:grpSpPr>
        <a:xfrm>
          <a:off x="0" y="0"/>
          <a:ext cx="0" cy="0"/>
          <a:chOff x="0" y="0"/>
          <a:chExt cx="0" cy="0"/>
        </a:xfrm>
      </p:grpSpPr>
      <p:grpSp>
        <p:nvGrpSpPr>
          <p:cNvPr name="Group 2" id="2"/>
          <p:cNvGrpSpPr/>
          <p:nvPr/>
        </p:nvGrpSpPr>
        <p:grpSpPr>
          <a:xfrm rot="0">
            <a:off x="-797716" y="1028700"/>
            <a:ext cx="20415173" cy="8229600"/>
            <a:chOff x="0" y="0"/>
            <a:chExt cx="5376836" cy="2167467"/>
          </a:xfrm>
        </p:grpSpPr>
        <p:sp>
          <p:nvSpPr>
            <p:cNvPr name="Freeform 3" id="3"/>
            <p:cNvSpPr/>
            <p:nvPr/>
          </p:nvSpPr>
          <p:spPr>
            <a:xfrm flipH="false" flipV="false" rot="0">
              <a:off x="0" y="0"/>
              <a:ext cx="5376836" cy="2167467"/>
            </a:xfrm>
            <a:custGeom>
              <a:avLst/>
              <a:gdLst/>
              <a:ahLst/>
              <a:cxnLst/>
              <a:rect r="r" b="b" t="t" l="l"/>
              <a:pathLst>
                <a:path h="2167467" w="5376836">
                  <a:moveTo>
                    <a:pt x="0" y="0"/>
                  </a:moveTo>
                  <a:lnTo>
                    <a:pt x="5376836" y="0"/>
                  </a:lnTo>
                  <a:lnTo>
                    <a:pt x="5376836" y="2167467"/>
                  </a:lnTo>
                  <a:lnTo>
                    <a:pt x="0" y="2167467"/>
                  </a:lnTo>
                  <a:close/>
                </a:path>
              </a:pathLst>
            </a:custGeom>
            <a:solidFill>
              <a:srgbClr val="FFDE59"/>
            </a:solidFill>
          </p:spPr>
        </p:sp>
        <p:sp>
          <p:nvSpPr>
            <p:cNvPr name="TextBox 4" id="4"/>
            <p:cNvSpPr txBox="true"/>
            <p:nvPr/>
          </p:nvSpPr>
          <p:spPr>
            <a:xfrm>
              <a:off x="0" y="-47625"/>
              <a:ext cx="5376836" cy="2215092"/>
            </a:xfrm>
            <a:prstGeom prst="rect">
              <a:avLst/>
            </a:prstGeom>
          </p:spPr>
          <p:txBody>
            <a:bodyPr anchor="ctr" rtlCol="false" tIns="50800" lIns="50800" bIns="50800" rIns="50800"/>
            <a:lstStyle/>
            <a:p>
              <a:pPr algn="ctr">
                <a:lnSpc>
                  <a:spcPts val="3061"/>
                </a:lnSpc>
              </a:pPr>
            </a:p>
          </p:txBody>
        </p:sp>
      </p:grpSp>
      <p:grpSp>
        <p:nvGrpSpPr>
          <p:cNvPr name="Group 5" id="5"/>
          <p:cNvGrpSpPr/>
          <p:nvPr/>
        </p:nvGrpSpPr>
        <p:grpSpPr>
          <a:xfrm rot="0">
            <a:off x="873266" y="548717"/>
            <a:ext cx="16651904" cy="9235804"/>
            <a:chOff x="0" y="0"/>
            <a:chExt cx="4385687" cy="2432475"/>
          </a:xfrm>
        </p:grpSpPr>
        <p:sp>
          <p:nvSpPr>
            <p:cNvPr name="Freeform 6" id="6"/>
            <p:cNvSpPr/>
            <p:nvPr/>
          </p:nvSpPr>
          <p:spPr>
            <a:xfrm flipH="false" flipV="false" rot="0">
              <a:off x="0" y="0"/>
              <a:ext cx="4385687" cy="2432475"/>
            </a:xfrm>
            <a:custGeom>
              <a:avLst/>
              <a:gdLst/>
              <a:ahLst/>
              <a:cxnLst/>
              <a:rect r="r" b="b" t="t" l="l"/>
              <a:pathLst>
                <a:path h="2432475" w="4385687">
                  <a:moveTo>
                    <a:pt x="0" y="0"/>
                  </a:moveTo>
                  <a:lnTo>
                    <a:pt x="4385687" y="0"/>
                  </a:lnTo>
                  <a:lnTo>
                    <a:pt x="4385687" y="2432475"/>
                  </a:lnTo>
                  <a:lnTo>
                    <a:pt x="0" y="2432475"/>
                  </a:lnTo>
                  <a:close/>
                </a:path>
              </a:pathLst>
            </a:custGeom>
            <a:solidFill>
              <a:srgbClr val="FFFFFF"/>
            </a:solidFill>
          </p:spPr>
        </p:sp>
        <p:sp>
          <p:nvSpPr>
            <p:cNvPr name="TextBox 7" id="7"/>
            <p:cNvSpPr txBox="true"/>
            <p:nvPr/>
          </p:nvSpPr>
          <p:spPr>
            <a:xfrm>
              <a:off x="0" y="-57150"/>
              <a:ext cx="4385687" cy="2489625"/>
            </a:xfrm>
            <a:prstGeom prst="rect">
              <a:avLst/>
            </a:prstGeom>
          </p:spPr>
          <p:txBody>
            <a:bodyPr anchor="ctr" rtlCol="false" tIns="50800" lIns="50800" bIns="50800" rIns="50800"/>
            <a:lstStyle/>
            <a:p>
              <a:pPr algn="ctr">
                <a:lnSpc>
                  <a:spcPts val="3621"/>
                </a:lnSpc>
              </a:pPr>
            </a:p>
          </p:txBody>
        </p:sp>
      </p:grpSp>
      <p:sp>
        <p:nvSpPr>
          <p:cNvPr name="Freeform 8" id="8"/>
          <p:cNvSpPr/>
          <p:nvPr/>
        </p:nvSpPr>
        <p:spPr>
          <a:xfrm flipH="false" flipV="false" rot="0">
            <a:off x="9409871" y="548717"/>
            <a:ext cx="8115300" cy="9235804"/>
          </a:xfrm>
          <a:custGeom>
            <a:avLst/>
            <a:gdLst/>
            <a:ahLst/>
            <a:cxnLst/>
            <a:rect r="r" b="b" t="t" l="l"/>
            <a:pathLst>
              <a:path h="9235804" w="8115300">
                <a:moveTo>
                  <a:pt x="0" y="0"/>
                </a:moveTo>
                <a:lnTo>
                  <a:pt x="8115300" y="0"/>
                </a:lnTo>
                <a:lnTo>
                  <a:pt x="8115300" y="9235804"/>
                </a:lnTo>
                <a:lnTo>
                  <a:pt x="0" y="9235804"/>
                </a:lnTo>
                <a:lnTo>
                  <a:pt x="0" y="0"/>
                </a:lnTo>
                <a:close/>
              </a:path>
            </a:pathLst>
          </a:custGeom>
          <a:blipFill>
            <a:blip r:embed="rId2"/>
            <a:stretch>
              <a:fillRect l="-49438" t="0" r="-21272" b="0"/>
            </a:stretch>
          </a:blipFill>
        </p:spPr>
      </p:sp>
      <p:sp>
        <p:nvSpPr>
          <p:cNvPr name="TextBox 9" id="9"/>
          <p:cNvSpPr txBox="true"/>
          <p:nvPr/>
        </p:nvSpPr>
        <p:spPr>
          <a:xfrm rot="0">
            <a:off x="1407034" y="1032287"/>
            <a:ext cx="7430443" cy="2793079"/>
          </a:xfrm>
          <a:prstGeom prst="rect">
            <a:avLst/>
          </a:prstGeom>
        </p:spPr>
        <p:txBody>
          <a:bodyPr anchor="t" rtlCol="false" tIns="0" lIns="0" bIns="0" rIns="0">
            <a:spAutoFit/>
          </a:bodyPr>
          <a:lstStyle/>
          <a:p>
            <a:pPr algn="r">
              <a:lnSpc>
                <a:spcPts val="10671"/>
              </a:lnSpc>
            </a:pPr>
            <a:r>
              <a:rPr lang="en-US" b="true" sz="10889">
                <a:solidFill>
                  <a:srgbClr val="545454"/>
                </a:solidFill>
                <a:latin typeface="Raleway Heavy"/>
                <a:ea typeface="Raleway Heavy"/>
                <a:cs typeface="Raleway Heavy"/>
                <a:sym typeface="Raleway Heavy"/>
              </a:rPr>
              <a:t>PROYECTO</a:t>
            </a:r>
          </a:p>
          <a:p>
            <a:pPr algn="r">
              <a:lnSpc>
                <a:spcPts val="10671"/>
              </a:lnSpc>
            </a:pPr>
            <a:r>
              <a:rPr lang="en-US" b="true" sz="10889">
                <a:solidFill>
                  <a:srgbClr val="545454"/>
                </a:solidFill>
                <a:latin typeface="Raleway Heavy"/>
                <a:ea typeface="Raleway Heavy"/>
                <a:cs typeface="Raleway Heavy"/>
                <a:sym typeface="Raleway Heavy"/>
              </a:rPr>
              <a:t>DIGITAL</a:t>
            </a:r>
          </a:p>
        </p:txBody>
      </p:sp>
      <p:sp>
        <p:nvSpPr>
          <p:cNvPr name="TextBox 10" id="10"/>
          <p:cNvSpPr txBox="true"/>
          <p:nvPr/>
        </p:nvSpPr>
        <p:spPr>
          <a:xfrm rot="0">
            <a:off x="1374855" y="4601639"/>
            <a:ext cx="7462623" cy="1708030"/>
          </a:xfrm>
          <a:prstGeom prst="rect">
            <a:avLst/>
          </a:prstGeom>
        </p:spPr>
        <p:txBody>
          <a:bodyPr anchor="t" rtlCol="false" tIns="0" lIns="0" bIns="0" rIns="0">
            <a:spAutoFit/>
          </a:bodyPr>
          <a:lstStyle/>
          <a:p>
            <a:pPr algn="just">
              <a:lnSpc>
                <a:spcPts val="4556"/>
              </a:lnSpc>
            </a:pPr>
            <a:r>
              <a:rPr lang="en-US" sz="3254">
                <a:solidFill>
                  <a:srgbClr val="545454"/>
                </a:solidFill>
                <a:latin typeface="Raleway"/>
                <a:ea typeface="Raleway"/>
                <a:cs typeface="Raleway"/>
                <a:sym typeface="Raleway"/>
              </a:rPr>
              <a:t>Equipo 2</a:t>
            </a:r>
          </a:p>
          <a:p>
            <a:pPr algn="just">
              <a:lnSpc>
                <a:spcPts val="4556"/>
              </a:lnSpc>
            </a:pPr>
            <a:r>
              <a:rPr lang="en-US" sz="3254">
                <a:solidFill>
                  <a:srgbClr val="545454"/>
                </a:solidFill>
                <a:latin typeface="Raleway"/>
                <a:ea typeface="Raleway"/>
                <a:cs typeface="Raleway"/>
                <a:sym typeface="Raleway"/>
              </a:rPr>
              <a:t>Roque Garcia Yonathan David</a:t>
            </a:r>
          </a:p>
          <a:p>
            <a:pPr algn="just">
              <a:lnSpc>
                <a:spcPts val="455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091549" cy="5143500"/>
          </a:xfrm>
          <a:custGeom>
            <a:avLst/>
            <a:gdLst/>
            <a:ahLst/>
            <a:cxnLst/>
            <a:rect r="r" b="b" t="t" l="l"/>
            <a:pathLst>
              <a:path h="5143500" w="18091549">
                <a:moveTo>
                  <a:pt x="0" y="0"/>
                </a:moveTo>
                <a:lnTo>
                  <a:pt x="18091549" y="0"/>
                </a:lnTo>
                <a:lnTo>
                  <a:pt x="18091549" y="5143500"/>
                </a:lnTo>
                <a:lnTo>
                  <a:pt x="0" y="5143500"/>
                </a:lnTo>
                <a:lnTo>
                  <a:pt x="0" y="0"/>
                </a:lnTo>
                <a:close/>
              </a:path>
            </a:pathLst>
          </a:custGeom>
          <a:blipFill>
            <a:blip r:embed="rId2"/>
            <a:stretch>
              <a:fillRect l="0" t="-81215" r="0" b="-53128"/>
            </a:stretch>
          </a:blipFill>
        </p:spPr>
      </p:sp>
      <p:grpSp>
        <p:nvGrpSpPr>
          <p:cNvPr name="Group 3" id="3"/>
          <p:cNvGrpSpPr/>
          <p:nvPr/>
        </p:nvGrpSpPr>
        <p:grpSpPr>
          <a:xfrm rot="0">
            <a:off x="17037177" y="0"/>
            <a:ext cx="1250823" cy="10287000"/>
            <a:chOff x="0" y="0"/>
            <a:chExt cx="329435" cy="2709333"/>
          </a:xfrm>
        </p:grpSpPr>
        <p:sp>
          <p:nvSpPr>
            <p:cNvPr name="Freeform 4" id="4"/>
            <p:cNvSpPr/>
            <p:nvPr/>
          </p:nvSpPr>
          <p:spPr>
            <a:xfrm flipH="false" flipV="false" rot="0">
              <a:off x="0" y="0"/>
              <a:ext cx="329435" cy="2709333"/>
            </a:xfrm>
            <a:custGeom>
              <a:avLst/>
              <a:gdLst/>
              <a:ahLst/>
              <a:cxnLst/>
              <a:rect r="r" b="b" t="t" l="l"/>
              <a:pathLst>
                <a:path h="2709333" w="329435">
                  <a:moveTo>
                    <a:pt x="0" y="0"/>
                  </a:moveTo>
                  <a:lnTo>
                    <a:pt x="329435" y="0"/>
                  </a:lnTo>
                  <a:lnTo>
                    <a:pt x="329435" y="2709333"/>
                  </a:lnTo>
                  <a:lnTo>
                    <a:pt x="0" y="2709333"/>
                  </a:lnTo>
                  <a:close/>
                </a:path>
              </a:pathLst>
            </a:custGeom>
            <a:solidFill>
              <a:srgbClr val="FFDE59"/>
            </a:solidFill>
          </p:spPr>
        </p:sp>
        <p:sp>
          <p:nvSpPr>
            <p:cNvPr name="TextBox 5" id="5"/>
            <p:cNvSpPr txBox="true"/>
            <p:nvPr/>
          </p:nvSpPr>
          <p:spPr>
            <a:xfrm>
              <a:off x="0" y="-47625"/>
              <a:ext cx="329435" cy="2756958"/>
            </a:xfrm>
            <a:prstGeom prst="rect">
              <a:avLst/>
            </a:prstGeom>
          </p:spPr>
          <p:txBody>
            <a:bodyPr anchor="ctr" rtlCol="false" tIns="50800" lIns="50800" bIns="50800" rIns="50800"/>
            <a:lstStyle/>
            <a:p>
              <a:pPr algn="ctr">
                <a:lnSpc>
                  <a:spcPts val="3061"/>
                </a:lnSpc>
              </a:pPr>
            </a:p>
          </p:txBody>
        </p:sp>
      </p:grpSp>
      <p:grpSp>
        <p:nvGrpSpPr>
          <p:cNvPr name="Group 6" id="6"/>
          <p:cNvGrpSpPr/>
          <p:nvPr/>
        </p:nvGrpSpPr>
        <p:grpSpPr>
          <a:xfrm rot="0">
            <a:off x="0" y="5143500"/>
            <a:ext cx="5677714" cy="5596714"/>
            <a:chOff x="0" y="0"/>
            <a:chExt cx="1495365" cy="1474032"/>
          </a:xfrm>
        </p:grpSpPr>
        <p:sp>
          <p:nvSpPr>
            <p:cNvPr name="Freeform 7" id="7"/>
            <p:cNvSpPr/>
            <p:nvPr/>
          </p:nvSpPr>
          <p:spPr>
            <a:xfrm flipH="false" flipV="false" rot="0">
              <a:off x="0" y="0"/>
              <a:ext cx="1495365" cy="1474032"/>
            </a:xfrm>
            <a:custGeom>
              <a:avLst/>
              <a:gdLst/>
              <a:ahLst/>
              <a:cxnLst/>
              <a:rect r="r" b="b" t="t" l="l"/>
              <a:pathLst>
                <a:path h="1474032" w="1495365">
                  <a:moveTo>
                    <a:pt x="0" y="0"/>
                  </a:moveTo>
                  <a:lnTo>
                    <a:pt x="1495365" y="0"/>
                  </a:lnTo>
                  <a:lnTo>
                    <a:pt x="1495365" y="1474032"/>
                  </a:lnTo>
                  <a:lnTo>
                    <a:pt x="0" y="1474032"/>
                  </a:lnTo>
                  <a:close/>
                </a:path>
              </a:pathLst>
            </a:custGeom>
            <a:solidFill>
              <a:srgbClr val="637086"/>
            </a:solidFill>
          </p:spPr>
        </p:sp>
        <p:sp>
          <p:nvSpPr>
            <p:cNvPr name="TextBox 8" id="8"/>
            <p:cNvSpPr txBox="true"/>
            <p:nvPr/>
          </p:nvSpPr>
          <p:spPr>
            <a:xfrm>
              <a:off x="0" y="-47625"/>
              <a:ext cx="1495365" cy="1521657"/>
            </a:xfrm>
            <a:prstGeom prst="rect">
              <a:avLst/>
            </a:prstGeom>
          </p:spPr>
          <p:txBody>
            <a:bodyPr anchor="ctr" rtlCol="false" tIns="50800" lIns="50800" bIns="50800" rIns="50800"/>
            <a:lstStyle/>
            <a:p>
              <a:pPr algn="ctr">
                <a:lnSpc>
                  <a:spcPts val="3061"/>
                </a:lnSpc>
              </a:pPr>
            </a:p>
          </p:txBody>
        </p:sp>
      </p:grpSp>
      <p:grpSp>
        <p:nvGrpSpPr>
          <p:cNvPr name="Group 9" id="9"/>
          <p:cNvGrpSpPr/>
          <p:nvPr/>
        </p:nvGrpSpPr>
        <p:grpSpPr>
          <a:xfrm rot="0">
            <a:off x="1745486" y="4093714"/>
            <a:ext cx="4845594" cy="5596714"/>
            <a:chOff x="0" y="0"/>
            <a:chExt cx="1276206" cy="1474032"/>
          </a:xfrm>
        </p:grpSpPr>
        <p:sp>
          <p:nvSpPr>
            <p:cNvPr name="Freeform 10" id="10"/>
            <p:cNvSpPr/>
            <p:nvPr/>
          </p:nvSpPr>
          <p:spPr>
            <a:xfrm flipH="false" flipV="false" rot="0">
              <a:off x="0" y="0"/>
              <a:ext cx="1276206" cy="1474032"/>
            </a:xfrm>
            <a:custGeom>
              <a:avLst/>
              <a:gdLst/>
              <a:ahLst/>
              <a:cxnLst/>
              <a:rect r="r" b="b" t="t" l="l"/>
              <a:pathLst>
                <a:path h="1474032" w="1276206">
                  <a:moveTo>
                    <a:pt x="0" y="0"/>
                  </a:moveTo>
                  <a:lnTo>
                    <a:pt x="1276206" y="0"/>
                  </a:lnTo>
                  <a:lnTo>
                    <a:pt x="1276206" y="1474032"/>
                  </a:lnTo>
                  <a:lnTo>
                    <a:pt x="0" y="1474032"/>
                  </a:lnTo>
                  <a:close/>
                </a:path>
              </a:pathLst>
            </a:custGeom>
            <a:solidFill>
              <a:srgbClr val="FFDE59"/>
            </a:solidFill>
          </p:spPr>
        </p:sp>
        <p:sp>
          <p:nvSpPr>
            <p:cNvPr name="TextBox 11" id="11"/>
            <p:cNvSpPr txBox="true"/>
            <p:nvPr/>
          </p:nvSpPr>
          <p:spPr>
            <a:xfrm>
              <a:off x="0" y="-47625"/>
              <a:ext cx="1276206" cy="1521657"/>
            </a:xfrm>
            <a:prstGeom prst="rect">
              <a:avLst/>
            </a:prstGeom>
          </p:spPr>
          <p:txBody>
            <a:bodyPr anchor="ctr" rtlCol="false" tIns="50800" lIns="50800" bIns="50800" rIns="50800"/>
            <a:lstStyle/>
            <a:p>
              <a:pPr algn="ctr">
                <a:lnSpc>
                  <a:spcPts val="3061"/>
                </a:lnSpc>
              </a:pPr>
            </a:p>
          </p:txBody>
        </p:sp>
      </p:grpSp>
      <p:sp>
        <p:nvSpPr>
          <p:cNvPr name="TextBox 12" id="12"/>
          <p:cNvSpPr txBox="true"/>
          <p:nvPr/>
        </p:nvSpPr>
        <p:spPr>
          <a:xfrm rot="0">
            <a:off x="2211185" y="4742300"/>
            <a:ext cx="4094145" cy="3841504"/>
          </a:xfrm>
          <a:prstGeom prst="rect">
            <a:avLst/>
          </a:prstGeom>
        </p:spPr>
        <p:txBody>
          <a:bodyPr anchor="t" rtlCol="false" tIns="0" lIns="0" bIns="0" rIns="0">
            <a:spAutoFit/>
          </a:bodyPr>
          <a:lstStyle/>
          <a:p>
            <a:pPr algn="l">
              <a:lnSpc>
                <a:spcPts val="7629"/>
              </a:lnSpc>
            </a:pPr>
            <a:r>
              <a:rPr lang="en-US" sz="5449" b="true">
                <a:solidFill>
                  <a:srgbClr val="637086"/>
                </a:solidFill>
                <a:latin typeface="Raleway Heavy"/>
                <a:ea typeface="Raleway Heavy"/>
                <a:cs typeface="Raleway Heavy"/>
                <a:sym typeface="Raleway Heavy"/>
              </a:rPr>
              <a:t>¡Muchas gracias</a:t>
            </a:r>
          </a:p>
          <a:p>
            <a:pPr algn="l">
              <a:lnSpc>
                <a:spcPts val="7629"/>
              </a:lnSpc>
            </a:pPr>
            <a:r>
              <a:rPr lang="en-US" sz="5449" b="true">
                <a:solidFill>
                  <a:srgbClr val="637086"/>
                </a:solidFill>
                <a:latin typeface="Raleway Heavy"/>
                <a:ea typeface="Raleway Heavy"/>
                <a:cs typeface="Raleway Heavy"/>
                <a:sym typeface="Raleway Heavy"/>
              </a:rPr>
              <a:t>por su atención!</a:t>
            </a:r>
          </a:p>
        </p:txBody>
      </p:sp>
      <p:sp>
        <p:nvSpPr>
          <p:cNvPr name="TextBox 13" id="13"/>
          <p:cNvSpPr txBox="true"/>
          <p:nvPr/>
        </p:nvSpPr>
        <p:spPr>
          <a:xfrm rot="0">
            <a:off x="7114955" y="5686254"/>
            <a:ext cx="9108694" cy="659547"/>
          </a:xfrm>
          <a:prstGeom prst="rect">
            <a:avLst/>
          </a:prstGeom>
        </p:spPr>
        <p:txBody>
          <a:bodyPr anchor="t" rtlCol="false" tIns="0" lIns="0" bIns="0" rIns="0">
            <a:spAutoFit/>
          </a:bodyPr>
          <a:lstStyle/>
          <a:p>
            <a:pPr algn="l">
              <a:lnSpc>
                <a:spcPts val="5379"/>
              </a:lnSpc>
            </a:pPr>
            <a:r>
              <a:rPr lang="en-US" sz="3842">
                <a:solidFill>
                  <a:srgbClr val="545454"/>
                </a:solidFill>
                <a:latin typeface="Raleway"/>
                <a:ea typeface="Raleway"/>
                <a:cs typeface="Raleway"/>
                <a:sym typeface="Raleway"/>
              </a:rPr>
              <a:t>Les dejamos un breve repaso.</a:t>
            </a:r>
          </a:p>
        </p:txBody>
      </p:sp>
      <p:sp>
        <p:nvSpPr>
          <p:cNvPr name="TextBox 14" id="14"/>
          <p:cNvSpPr txBox="true"/>
          <p:nvPr/>
        </p:nvSpPr>
        <p:spPr>
          <a:xfrm rot="0">
            <a:off x="7114955" y="6608860"/>
            <a:ext cx="9398126" cy="2905754"/>
          </a:xfrm>
          <a:prstGeom prst="rect">
            <a:avLst/>
          </a:prstGeom>
        </p:spPr>
        <p:txBody>
          <a:bodyPr anchor="t" rtlCol="false" tIns="0" lIns="0" bIns="0" rIns="0">
            <a:spAutoFit/>
          </a:bodyPr>
          <a:lstStyle/>
          <a:p>
            <a:pPr algn="l">
              <a:lnSpc>
                <a:spcPts val="3292"/>
              </a:lnSpc>
            </a:pPr>
            <a:r>
              <a:rPr lang="en-US" sz="2351">
                <a:solidFill>
                  <a:srgbClr val="545454"/>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37086"/>
        </a:solidFill>
      </p:bgPr>
    </p:bg>
    <p:spTree>
      <p:nvGrpSpPr>
        <p:cNvPr id="1" name=""/>
        <p:cNvGrpSpPr/>
        <p:nvPr/>
      </p:nvGrpSpPr>
      <p:grpSpPr>
        <a:xfrm>
          <a:off x="0" y="0"/>
          <a:ext cx="0" cy="0"/>
          <a:chOff x="0" y="0"/>
          <a:chExt cx="0" cy="0"/>
        </a:xfrm>
      </p:grpSpPr>
      <p:grpSp>
        <p:nvGrpSpPr>
          <p:cNvPr name="Group 2" id="2"/>
          <p:cNvGrpSpPr/>
          <p:nvPr/>
        </p:nvGrpSpPr>
        <p:grpSpPr>
          <a:xfrm rot="0">
            <a:off x="0" y="0"/>
            <a:ext cx="18473143" cy="5356850"/>
            <a:chOff x="0" y="0"/>
            <a:chExt cx="4865354" cy="1410857"/>
          </a:xfrm>
        </p:grpSpPr>
        <p:sp>
          <p:nvSpPr>
            <p:cNvPr name="Freeform 3" id="3"/>
            <p:cNvSpPr/>
            <p:nvPr/>
          </p:nvSpPr>
          <p:spPr>
            <a:xfrm flipH="false" flipV="false" rot="0">
              <a:off x="0" y="0"/>
              <a:ext cx="4865355" cy="1410857"/>
            </a:xfrm>
            <a:custGeom>
              <a:avLst/>
              <a:gdLst/>
              <a:ahLst/>
              <a:cxnLst/>
              <a:rect r="r" b="b" t="t" l="l"/>
              <a:pathLst>
                <a:path h="1410857" w="4865355">
                  <a:moveTo>
                    <a:pt x="0" y="0"/>
                  </a:moveTo>
                  <a:lnTo>
                    <a:pt x="4865355" y="0"/>
                  </a:lnTo>
                  <a:lnTo>
                    <a:pt x="4865355" y="1410857"/>
                  </a:lnTo>
                  <a:lnTo>
                    <a:pt x="0" y="1410857"/>
                  </a:lnTo>
                  <a:close/>
                </a:path>
              </a:pathLst>
            </a:custGeom>
            <a:solidFill>
              <a:srgbClr val="FFDE59"/>
            </a:solidFill>
          </p:spPr>
        </p:sp>
        <p:sp>
          <p:nvSpPr>
            <p:cNvPr name="TextBox 4" id="4"/>
            <p:cNvSpPr txBox="true"/>
            <p:nvPr/>
          </p:nvSpPr>
          <p:spPr>
            <a:xfrm>
              <a:off x="0" y="-47625"/>
              <a:ext cx="4865354" cy="1458482"/>
            </a:xfrm>
            <a:prstGeom prst="rect">
              <a:avLst/>
            </a:prstGeom>
          </p:spPr>
          <p:txBody>
            <a:bodyPr anchor="ctr" rtlCol="false" tIns="50800" lIns="50800" bIns="50800" rIns="50800"/>
            <a:lstStyle/>
            <a:p>
              <a:pPr algn="ctr">
                <a:lnSpc>
                  <a:spcPts val="3061"/>
                </a:lnSpc>
              </a:pPr>
            </a:p>
          </p:txBody>
        </p:sp>
      </p:grpSp>
      <p:sp>
        <p:nvSpPr>
          <p:cNvPr name="Freeform 5" id="5"/>
          <p:cNvSpPr/>
          <p:nvPr/>
        </p:nvSpPr>
        <p:spPr>
          <a:xfrm flipH="false" flipV="false" rot="0">
            <a:off x="1812508" y="1028700"/>
            <a:ext cx="8651996" cy="8229600"/>
          </a:xfrm>
          <a:custGeom>
            <a:avLst/>
            <a:gdLst/>
            <a:ahLst/>
            <a:cxnLst/>
            <a:rect r="r" b="b" t="t" l="l"/>
            <a:pathLst>
              <a:path h="8229600" w="8651996">
                <a:moveTo>
                  <a:pt x="0" y="0"/>
                </a:moveTo>
                <a:lnTo>
                  <a:pt x="8651995" y="0"/>
                </a:lnTo>
                <a:lnTo>
                  <a:pt x="8651995" y="8229600"/>
                </a:lnTo>
                <a:lnTo>
                  <a:pt x="0" y="8229600"/>
                </a:lnTo>
                <a:lnTo>
                  <a:pt x="0" y="0"/>
                </a:lnTo>
                <a:close/>
              </a:path>
            </a:pathLst>
          </a:custGeom>
          <a:blipFill>
            <a:blip r:embed="rId2"/>
            <a:stretch>
              <a:fillRect l="-21338" t="0" r="-21338" b="0"/>
            </a:stretch>
          </a:blipFill>
        </p:spPr>
      </p:sp>
      <p:grpSp>
        <p:nvGrpSpPr>
          <p:cNvPr name="Group 6" id="6"/>
          <p:cNvGrpSpPr/>
          <p:nvPr/>
        </p:nvGrpSpPr>
        <p:grpSpPr>
          <a:xfrm rot="0">
            <a:off x="10464503" y="1028700"/>
            <a:ext cx="7201315" cy="8229600"/>
            <a:chOff x="0" y="0"/>
            <a:chExt cx="1896643" cy="2167467"/>
          </a:xfrm>
        </p:grpSpPr>
        <p:sp>
          <p:nvSpPr>
            <p:cNvPr name="Freeform 7" id="7"/>
            <p:cNvSpPr/>
            <p:nvPr/>
          </p:nvSpPr>
          <p:spPr>
            <a:xfrm flipH="false" flipV="false" rot="0">
              <a:off x="0" y="0"/>
              <a:ext cx="1896643" cy="2167467"/>
            </a:xfrm>
            <a:custGeom>
              <a:avLst/>
              <a:gdLst/>
              <a:ahLst/>
              <a:cxnLst/>
              <a:rect r="r" b="b" t="t" l="l"/>
              <a:pathLst>
                <a:path h="2167467" w="1896643">
                  <a:moveTo>
                    <a:pt x="0" y="0"/>
                  </a:moveTo>
                  <a:lnTo>
                    <a:pt x="1896643" y="0"/>
                  </a:lnTo>
                  <a:lnTo>
                    <a:pt x="1896643" y="2167467"/>
                  </a:lnTo>
                  <a:lnTo>
                    <a:pt x="0" y="2167467"/>
                  </a:lnTo>
                  <a:close/>
                </a:path>
              </a:pathLst>
            </a:custGeom>
            <a:solidFill>
              <a:srgbClr val="FFFFFF"/>
            </a:solidFill>
          </p:spPr>
        </p:sp>
        <p:sp>
          <p:nvSpPr>
            <p:cNvPr name="TextBox 8" id="8"/>
            <p:cNvSpPr txBox="true"/>
            <p:nvPr/>
          </p:nvSpPr>
          <p:spPr>
            <a:xfrm>
              <a:off x="0" y="-47625"/>
              <a:ext cx="1896643" cy="2215092"/>
            </a:xfrm>
            <a:prstGeom prst="rect">
              <a:avLst/>
            </a:prstGeom>
          </p:spPr>
          <p:txBody>
            <a:bodyPr anchor="ctr" rtlCol="false" tIns="50800" lIns="50800" bIns="50800" rIns="50800"/>
            <a:lstStyle/>
            <a:p>
              <a:pPr algn="ctr">
                <a:lnSpc>
                  <a:spcPts val="3061"/>
                </a:lnSpc>
              </a:pPr>
            </a:p>
          </p:txBody>
        </p:sp>
      </p:grpSp>
      <p:sp>
        <p:nvSpPr>
          <p:cNvPr name="TextBox 9" id="9"/>
          <p:cNvSpPr txBox="true"/>
          <p:nvPr/>
        </p:nvSpPr>
        <p:spPr>
          <a:xfrm rot="0">
            <a:off x="11123991" y="5376981"/>
            <a:ext cx="5955535" cy="913357"/>
          </a:xfrm>
          <a:prstGeom prst="rect">
            <a:avLst/>
          </a:prstGeom>
        </p:spPr>
        <p:txBody>
          <a:bodyPr anchor="t" rtlCol="false" tIns="0" lIns="0" bIns="0" rIns="0">
            <a:spAutoFit/>
          </a:bodyPr>
          <a:lstStyle/>
          <a:p>
            <a:pPr algn="l">
              <a:lnSpc>
                <a:spcPts val="7400"/>
              </a:lnSpc>
            </a:pPr>
            <a:r>
              <a:rPr lang="en-US" sz="5285" b="true">
                <a:solidFill>
                  <a:srgbClr val="545454"/>
                </a:solidFill>
                <a:latin typeface="Raleway Heavy"/>
                <a:ea typeface="Raleway Heavy"/>
                <a:cs typeface="Raleway Heavy"/>
                <a:sym typeface="Raleway Heavy"/>
              </a:rPr>
              <a:t>CONTACTO</a:t>
            </a:r>
          </a:p>
        </p:txBody>
      </p:sp>
      <p:sp>
        <p:nvSpPr>
          <p:cNvPr name="TextBox 10" id="10"/>
          <p:cNvSpPr txBox="true"/>
          <p:nvPr/>
        </p:nvSpPr>
        <p:spPr>
          <a:xfrm rot="0">
            <a:off x="11123991" y="6597696"/>
            <a:ext cx="5955535" cy="1908948"/>
          </a:xfrm>
          <a:prstGeom prst="rect">
            <a:avLst/>
          </a:prstGeom>
        </p:spPr>
        <p:txBody>
          <a:bodyPr anchor="t" rtlCol="false" tIns="0" lIns="0" bIns="0" rIns="0">
            <a:spAutoFit/>
          </a:bodyPr>
          <a:lstStyle/>
          <a:p>
            <a:pPr algn="l" marL="776068" indent="-388034" lvl="1">
              <a:lnSpc>
                <a:spcPts val="5032"/>
              </a:lnSpc>
              <a:buFont typeface="Arial"/>
              <a:buChar char="•"/>
            </a:pPr>
            <a:r>
              <a:rPr lang="en-US" sz="3594">
                <a:solidFill>
                  <a:srgbClr val="545454"/>
                </a:solidFill>
                <a:latin typeface="Raleway"/>
                <a:ea typeface="Raleway"/>
                <a:cs typeface="Raleway"/>
                <a:sym typeface="Raleway"/>
              </a:rPr>
              <a:t>(55) 1234 - 5678</a:t>
            </a:r>
          </a:p>
          <a:p>
            <a:pPr algn="l" marL="776068" indent="-388034" lvl="1">
              <a:lnSpc>
                <a:spcPts val="5032"/>
              </a:lnSpc>
              <a:buFont typeface="Arial"/>
              <a:buChar char="•"/>
            </a:pPr>
            <a:r>
              <a:rPr lang="en-US" sz="3594">
                <a:solidFill>
                  <a:srgbClr val="545454"/>
                </a:solidFill>
                <a:latin typeface="Raleway"/>
                <a:ea typeface="Raleway"/>
                <a:cs typeface="Raleway"/>
                <a:sym typeface="Raleway"/>
              </a:rPr>
              <a:t>@sitioincreible</a:t>
            </a:r>
          </a:p>
          <a:p>
            <a:pPr algn="l" marL="776068" indent="-388034" lvl="1">
              <a:lnSpc>
                <a:spcPts val="5032"/>
              </a:lnSpc>
              <a:buFont typeface="Arial"/>
              <a:buChar char="•"/>
            </a:pPr>
            <a:r>
              <a:rPr lang="en-US" sz="3594">
                <a:solidFill>
                  <a:srgbClr val="545454"/>
                </a:solidFill>
                <a:latin typeface="Raleway"/>
                <a:ea typeface="Raleway"/>
                <a:cs typeface="Raleway"/>
                <a:sym typeface="Raleway"/>
              </a:rPr>
              <a:t>www.sitioincreible.com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570478" y="-112789"/>
            <a:ext cx="717522" cy="10496466"/>
            <a:chOff x="0" y="0"/>
            <a:chExt cx="188977" cy="2764501"/>
          </a:xfrm>
        </p:grpSpPr>
        <p:sp>
          <p:nvSpPr>
            <p:cNvPr name="Freeform 3" id="3"/>
            <p:cNvSpPr/>
            <p:nvPr/>
          </p:nvSpPr>
          <p:spPr>
            <a:xfrm flipH="false" flipV="false" rot="0">
              <a:off x="0" y="0"/>
              <a:ext cx="188977" cy="2764501"/>
            </a:xfrm>
            <a:custGeom>
              <a:avLst/>
              <a:gdLst/>
              <a:ahLst/>
              <a:cxnLst/>
              <a:rect r="r" b="b" t="t" l="l"/>
              <a:pathLst>
                <a:path h="2764501" w="188977">
                  <a:moveTo>
                    <a:pt x="0" y="0"/>
                  </a:moveTo>
                  <a:lnTo>
                    <a:pt x="188977" y="0"/>
                  </a:lnTo>
                  <a:lnTo>
                    <a:pt x="188977" y="2764501"/>
                  </a:lnTo>
                  <a:lnTo>
                    <a:pt x="0" y="2764501"/>
                  </a:lnTo>
                  <a:close/>
                </a:path>
              </a:pathLst>
            </a:custGeom>
            <a:solidFill>
              <a:srgbClr val="FFDE59"/>
            </a:solidFill>
          </p:spPr>
        </p:sp>
        <p:sp>
          <p:nvSpPr>
            <p:cNvPr name="TextBox 4" id="4"/>
            <p:cNvSpPr txBox="true"/>
            <p:nvPr/>
          </p:nvSpPr>
          <p:spPr>
            <a:xfrm>
              <a:off x="0" y="-47625"/>
              <a:ext cx="188977" cy="2812126"/>
            </a:xfrm>
            <a:prstGeom prst="rect">
              <a:avLst/>
            </a:prstGeom>
          </p:spPr>
          <p:txBody>
            <a:bodyPr anchor="ctr" rtlCol="false" tIns="50800" lIns="50800" bIns="50800" rIns="50800"/>
            <a:lstStyle/>
            <a:p>
              <a:pPr algn="ctr">
                <a:lnSpc>
                  <a:spcPts val="3061"/>
                </a:lnSpc>
              </a:pPr>
            </a:p>
          </p:txBody>
        </p:sp>
      </p:grpSp>
      <p:grpSp>
        <p:nvGrpSpPr>
          <p:cNvPr name="Group 5" id="5"/>
          <p:cNvGrpSpPr/>
          <p:nvPr/>
        </p:nvGrpSpPr>
        <p:grpSpPr>
          <a:xfrm rot="0">
            <a:off x="0" y="-112789"/>
            <a:ext cx="3343904" cy="10496466"/>
            <a:chOff x="0" y="0"/>
            <a:chExt cx="880699" cy="2764501"/>
          </a:xfrm>
        </p:grpSpPr>
        <p:sp>
          <p:nvSpPr>
            <p:cNvPr name="Freeform 6" id="6"/>
            <p:cNvSpPr/>
            <p:nvPr/>
          </p:nvSpPr>
          <p:spPr>
            <a:xfrm flipH="false" flipV="false" rot="0">
              <a:off x="0" y="0"/>
              <a:ext cx="880699" cy="2764501"/>
            </a:xfrm>
            <a:custGeom>
              <a:avLst/>
              <a:gdLst/>
              <a:ahLst/>
              <a:cxnLst/>
              <a:rect r="r" b="b" t="t" l="l"/>
              <a:pathLst>
                <a:path h="2764501" w="880699">
                  <a:moveTo>
                    <a:pt x="0" y="0"/>
                  </a:moveTo>
                  <a:lnTo>
                    <a:pt x="880699" y="0"/>
                  </a:lnTo>
                  <a:lnTo>
                    <a:pt x="880699" y="2764501"/>
                  </a:lnTo>
                  <a:lnTo>
                    <a:pt x="0" y="2764501"/>
                  </a:lnTo>
                  <a:close/>
                </a:path>
              </a:pathLst>
            </a:custGeom>
            <a:solidFill>
              <a:srgbClr val="637086"/>
            </a:solidFill>
          </p:spPr>
        </p:sp>
        <p:sp>
          <p:nvSpPr>
            <p:cNvPr name="TextBox 7" id="7"/>
            <p:cNvSpPr txBox="true"/>
            <p:nvPr/>
          </p:nvSpPr>
          <p:spPr>
            <a:xfrm>
              <a:off x="0" y="-47625"/>
              <a:ext cx="880699" cy="2812126"/>
            </a:xfrm>
            <a:prstGeom prst="rect">
              <a:avLst/>
            </a:prstGeom>
          </p:spPr>
          <p:txBody>
            <a:bodyPr anchor="ctr" rtlCol="false" tIns="50800" lIns="50800" bIns="50800" rIns="50800"/>
            <a:lstStyle/>
            <a:p>
              <a:pPr algn="ctr">
                <a:lnSpc>
                  <a:spcPts val="3061"/>
                </a:lnSpc>
              </a:pPr>
            </a:p>
          </p:txBody>
        </p:sp>
      </p:grpSp>
      <p:sp>
        <p:nvSpPr>
          <p:cNvPr name="TextBox 8" id="8"/>
          <p:cNvSpPr txBox="true"/>
          <p:nvPr/>
        </p:nvSpPr>
        <p:spPr>
          <a:xfrm rot="0">
            <a:off x="3607500" y="-2565"/>
            <a:ext cx="13651800" cy="1117795"/>
          </a:xfrm>
          <a:prstGeom prst="rect">
            <a:avLst/>
          </a:prstGeom>
        </p:spPr>
        <p:txBody>
          <a:bodyPr anchor="t" rtlCol="false" tIns="0" lIns="0" bIns="0" rIns="0">
            <a:spAutoFit/>
          </a:bodyPr>
          <a:lstStyle/>
          <a:p>
            <a:pPr algn="l">
              <a:lnSpc>
                <a:spcPts val="9075"/>
              </a:lnSpc>
            </a:pPr>
            <a:r>
              <a:rPr lang="en-US" sz="6482" b="true">
                <a:solidFill>
                  <a:srgbClr val="545454"/>
                </a:solidFill>
                <a:latin typeface="Raleway Heavy"/>
                <a:ea typeface="Raleway Heavy"/>
                <a:cs typeface="Raleway Heavy"/>
                <a:sym typeface="Raleway Heavy"/>
              </a:rPr>
              <a:t>PLANTEAMIENTO DEL PROBLEMA</a:t>
            </a:r>
          </a:p>
        </p:txBody>
      </p:sp>
      <p:sp>
        <p:nvSpPr>
          <p:cNvPr name="AutoShape 9" id="9"/>
          <p:cNvSpPr/>
          <p:nvPr/>
        </p:nvSpPr>
        <p:spPr>
          <a:xfrm flipV="true">
            <a:off x="6436351" y="1115230"/>
            <a:ext cx="10318892" cy="106105"/>
          </a:xfrm>
          <a:prstGeom prst="line">
            <a:avLst/>
          </a:prstGeom>
          <a:ln cap="flat" w="85725">
            <a:solidFill>
              <a:srgbClr val="FFDE59"/>
            </a:solidFill>
            <a:prstDash val="solid"/>
            <a:headEnd type="none" len="sm" w="sm"/>
            <a:tailEnd type="none" len="sm" w="sm"/>
          </a:ln>
        </p:spPr>
      </p:sp>
      <p:sp>
        <p:nvSpPr>
          <p:cNvPr name="AutoShape 10" id="10"/>
          <p:cNvSpPr/>
          <p:nvPr/>
        </p:nvSpPr>
        <p:spPr>
          <a:xfrm flipV="true">
            <a:off x="6436435" y="5786471"/>
            <a:ext cx="9629045" cy="56924"/>
          </a:xfrm>
          <a:prstGeom prst="line">
            <a:avLst/>
          </a:prstGeom>
          <a:ln cap="flat" w="28575">
            <a:solidFill>
              <a:srgbClr val="FFDE59"/>
            </a:solidFill>
            <a:prstDash val="solid"/>
            <a:headEnd type="none" len="sm" w="sm"/>
            <a:tailEnd type="none" len="sm" w="sm"/>
          </a:ln>
        </p:spPr>
      </p:sp>
      <p:sp>
        <p:nvSpPr>
          <p:cNvPr name="Freeform 11" id="11"/>
          <p:cNvSpPr/>
          <p:nvPr/>
        </p:nvSpPr>
        <p:spPr>
          <a:xfrm flipH="false" flipV="false" rot="0">
            <a:off x="173380" y="4438511"/>
            <a:ext cx="5944334" cy="2276205"/>
          </a:xfrm>
          <a:custGeom>
            <a:avLst/>
            <a:gdLst/>
            <a:ahLst/>
            <a:cxnLst/>
            <a:rect r="r" b="b" t="t" l="l"/>
            <a:pathLst>
              <a:path h="2276205" w="5944334">
                <a:moveTo>
                  <a:pt x="0" y="0"/>
                </a:moveTo>
                <a:lnTo>
                  <a:pt x="5944334" y="0"/>
                </a:lnTo>
                <a:lnTo>
                  <a:pt x="5944334" y="2276205"/>
                </a:lnTo>
                <a:lnTo>
                  <a:pt x="0" y="2276205"/>
                </a:lnTo>
                <a:lnTo>
                  <a:pt x="0" y="0"/>
                </a:lnTo>
                <a:close/>
              </a:path>
            </a:pathLst>
          </a:custGeom>
          <a:blipFill>
            <a:blip r:embed="rId2"/>
            <a:stretch>
              <a:fillRect l="0" t="0" r="0" b="0"/>
            </a:stretch>
          </a:blipFill>
        </p:spPr>
      </p:sp>
      <p:sp>
        <p:nvSpPr>
          <p:cNvPr name="TextBox 12" id="12"/>
          <p:cNvSpPr txBox="true"/>
          <p:nvPr/>
        </p:nvSpPr>
        <p:spPr>
          <a:xfrm rot="0">
            <a:off x="6436351" y="1825731"/>
            <a:ext cx="10318892" cy="3946453"/>
          </a:xfrm>
          <a:prstGeom prst="rect">
            <a:avLst/>
          </a:prstGeom>
        </p:spPr>
        <p:txBody>
          <a:bodyPr anchor="t" rtlCol="false" tIns="0" lIns="0" bIns="0" rIns="0">
            <a:spAutoFit/>
          </a:bodyPr>
          <a:lstStyle/>
          <a:p>
            <a:pPr algn="just">
              <a:lnSpc>
                <a:spcPts val="3503"/>
              </a:lnSpc>
            </a:pPr>
            <a:r>
              <a:rPr lang="en-US" sz="2502">
                <a:solidFill>
                  <a:srgbClr val="545454"/>
                </a:solidFill>
                <a:latin typeface="Raleway"/>
                <a:ea typeface="Raleway"/>
                <a:cs typeface="Raleway"/>
                <a:sym typeface="Raleway"/>
              </a:rPr>
              <a:t>El uso de las redes sociales para fomentar la cultura, deportes y eventos para todo tipo de publico es eficiente para un sector del publico y dependiendo de el algoritmo de dichas redes en las que vas permitiendo sugerencias.</a:t>
            </a:r>
          </a:p>
          <a:p>
            <a:pPr algn="just">
              <a:lnSpc>
                <a:spcPts val="3503"/>
              </a:lnSpc>
            </a:pPr>
            <a:r>
              <a:rPr lang="en-US" sz="2502">
                <a:solidFill>
                  <a:srgbClr val="545454"/>
                </a:solidFill>
                <a:latin typeface="Raleway"/>
                <a:ea typeface="Raleway"/>
                <a:cs typeface="Raleway"/>
                <a:sym typeface="Raleway"/>
              </a:rPr>
              <a:t>de igual manera las paginas de dependencias gubernamentales publicas ofrecen la información suficiente para saber eventos culturales, sociales o políticos pero no permite satisfacer las necesidades de todo tipo de publico y que la interfaz de usuario sea  intuitiva.</a:t>
            </a:r>
          </a:p>
        </p:txBody>
      </p:sp>
      <p:sp>
        <p:nvSpPr>
          <p:cNvPr name="TextBox 13" id="13"/>
          <p:cNvSpPr txBox="true"/>
          <p:nvPr/>
        </p:nvSpPr>
        <p:spPr>
          <a:xfrm rot="0">
            <a:off x="6436435" y="6023669"/>
            <a:ext cx="10318892" cy="3508303"/>
          </a:xfrm>
          <a:prstGeom prst="rect">
            <a:avLst/>
          </a:prstGeom>
        </p:spPr>
        <p:txBody>
          <a:bodyPr anchor="t" rtlCol="false" tIns="0" lIns="0" bIns="0" rIns="0">
            <a:spAutoFit/>
          </a:bodyPr>
          <a:lstStyle/>
          <a:p>
            <a:pPr algn="just">
              <a:lnSpc>
                <a:spcPts val="3503"/>
              </a:lnSpc>
            </a:pPr>
            <a:r>
              <a:rPr lang="en-US" sz="2502">
                <a:solidFill>
                  <a:srgbClr val="545454"/>
                </a:solidFill>
                <a:latin typeface="Raleway"/>
                <a:ea typeface="Raleway"/>
                <a:cs typeface="Raleway"/>
                <a:sym typeface="Raleway"/>
              </a:rPr>
              <a:t>En especifico para obtener informacion de eventos de todo tipo (culturales, deportivos,sociales, politicos,festivales, ferias,etc) se requiere de utilizar diferenters fuentes de informacion ,a pesar de que en la actualidad el acceso a la informacion es facil, se requiere de saber donde se encuentra este tipo de informacion, ademas de que la informacion que se brinda no es suficiente para tener cada detalle de cada evento por lo que se plantea una interfaz intuitiva que satisfaga dicha nececidad para cualquier usuario.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37086"/>
        </a:solidFill>
      </p:bgPr>
    </p:bg>
    <p:spTree>
      <p:nvGrpSpPr>
        <p:cNvPr id="1" name=""/>
        <p:cNvGrpSpPr/>
        <p:nvPr/>
      </p:nvGrpSpPr>
      <p:grpSpPr>
        <a:xfrm>
          <a:off x="0" y="0"/>
          <a:ext cx="0" cy="0"/>
          <a:chOff x="0" y="0"/>
          <a:chExt cx="0" cy="0"/>
        </a:xfrm>
      </p:grpSpPr>
      <p:grpSp>
        <p:nvGrpSpPr>
          <p:cNvPr name="Group 2" id="2"/>
          <p:cNvGrpSpPr/>
          <p:nvPr/>
        </p:nvGrpSpPr>
        <p:grpSpPr>
          <a:xfrm rot="0">
            <a:off x="8798644" y="0"/>
            <a:ext cx="9489356" cy="5225721"/>
            <a:chOff x="0" y="0"/>
            <a:chExt cx="2499254" cy="1376322"/>
          </a:xfrm>
        </p:grpSpPr>
        <p:sp>
          <p:nvSpPr>
            <p:cNvPr name="Freeform 3" id="3"/>
            <p:cNvSpPr/>
            <p:nvPr/>
          </p:nvSpPr>
          <p:spPr>
            <a:xfrm flipH="false" flipV="false" rot="0">
              <a:off x="0" y="0"/>
              <a:ext cx="2499254" cy="1376322"/>
            </a:xfrm>
            <a:custGeom>
              <a:avLst/>
              <a:gdLst/>
              <a:ahLst/>
              <a:cxnLst/>
              <a:rect r="r" b="b" t="t" l="l"/>
              <a:pathLst>
                <a:path h="1376322" w="2499254">
                  <a:moveTo>
                    <a:pt x="0" y="0"/>
                  </a:moveTo>
                  <a:lnTo>
                    <a:pt x="2499254" y="0"/>
                  </a:lnTo>
                  <a:lnTo>
                    <a:pt x="2499254" y="1376322"/>
                  </a:lnTo>
                  <a:lnTo>
                    <a:pt x="0" y="1376322"/>
                  </a:lnTo>
                  <a:close/>
                </a:path>
              </a:pathLst>
            </a:custGeom>
            <a:solidFill>
              <a:srgbClr val="FFDE59"/>
            </a:solidFill>
          </p:spPr>
        </p:sp>
        <p:sp>
          <p:nvSpPr>
            <p:cNvPr name="TextBox 4" id="4"/>
            <p:cNvSpPr txBox="true"/>
            <p:nvPr/>
          </p:nvSpPr>
          <p:spPr>
            <a:xfrm>
              <a:off x="0" y="-47625"/>
              <a:ext cx="2499254" cy="1423947"/>
            </a:xfrm>
            <a:prstGeom prst="rect">
              <a:avLst/>
            </a:prstGeom>
          </p:spPr>
          <p:txBody>
            <a:bodyPr anchor="ctr" rtlCol="false" tIns="50800" lIns="50800" bIns="50800" rIns="50800"/>
            <a:lstStyle/>
            <a:p>
              <a:pPr algn="ctr">
                <a:lnSpc>
                  <a:spcPts val="3061"/>
                </a:lnSpc>
              </a:pPr>
            </a:p>
          </p:txBody>
        </p:sp>
      </p:grpSp>
      <p:grpSp>
        <p:nvGrpSpPr>
          <p:cNvPr name="Group 5" id="5"/>
          <p:cNvGrpSpPr/>
          <p:nvPr/>
        </p:nvGrpSpPr>
        <p:grpSpPr>
          <a:xfrm rot="0">
            <a:off x="7539236" y="1168158"/>
            <a:ext cx="10142100" cy="7854307"/>
            <a:chOff x="0" y="0"/>
            <a:chExt cx="2671170" cy="2068624"/>
          </a:xfrm>
        </p:grpSpPr>
        <p:sp>
          <p:nvSpPr>
            <p:cNvPr name="Freeform 6" id="6"/>
            <p:cNvSpPr/>
            <p:nvPr/>
          </p:nvSpPr>
          <p:spPr>
            <a:xfrm flipH="false" flipV="false" rot="0">
              <a:off x="0" y="0"/>
              <a:ext cx="2671170" cy="2068624"/>
            </a:xfrm>
            <a:custGeom>
              <a:avLst/>
              <a:gdLst/>
              <a:ahLst/>
              <a:cxnLst/>
              <a:rect r="r" b="b" t="t" l="l"/>
              <a:pathLst>
                <a:path h="2068624" w="2671170">
                  <a:moveTo>
                    <a:pt x="0" y="0"/>
                  </a:moveTo>
                  <a:lnTo>
                    <a:pt x="2671170" y="0"/>
                  </a:lnTo>
                  <a:lnTo>
                    <a:pt x="2671170" y="2068624"/>
                  </a:lnTo>
                  <a:lnTo>
                    <a:pt x="0" y="2068624"/>
                  </a:lnTo>
                  <a:close/>
                </a:path>
              </a:pathLst>
            </a:custGeom>
            <a:solidFill>
              <a:srgbClr val="FFFFFF"/>
            </a:solidFill>
          </p:spPr>
        </p:sp>
        <p:sp>
          <p:nvSpPr>
            <p:cNvPr name="TextBox 7" id="7"/>
            <p:cNvSpPr txBox="true"/>
            <p:nvPr/>
          </p:nvSpPr>
          <p:spPr>
            <a:xfrm>
              <a:off x="0" y="-47625"/>
              <a:ext cx="2671170" cy="2116249"/>
            </a:xfrm>
            <a:prstGeom prst="rect">
              <a:avLst/>
            </a:prstGeom>
          </p:spPr>
          <p:txBody>
            <a:bodyPr anchor="ctr" rtlCol="false" tIns="50800" lIns="50800" bIns="50800" rIns="50800"/>
            <a:lstStyle/>
            <a:p>
              <a:pPr algn="ctr">
                <a:lnSpc>
                  <a:spcPts val="3061"/>
                </a:lnSpc>
              </a:pPr>
            </a:p>
          </p:txBody>
        </p:sp>
      </p:grpSp>
      <p:sp>
        <p:nvSpPr>
          <p:cNvPr name="TextBox 8" id="8"/>
          <p:cNvSpPr txBox="true"/>
          <p:nvPr/>
        </p:nvSpPr>
        <p:spPr>
          <a:xfrm rot="0">
            <a:off x="8798644" y="817617"/>
            <a:ext cx="1131041" cy="1858465"/>
          </a:xfrm>
          <a:prstGeom prst="rect">
            <a:avLst/>
          </a:prstGeom>
        </p:spPr>
        <p:txBody>
          <a:bodyPr anchor="t" rtlCol="false" tIns="0" lIns="0" bIns="0" rIns="0">
            <a:spAutoFit/>
          </a:bodyPr>
          <a:lstStyle/>
          <a:p>
            <a:pPr algn="ctr">
              <a:lnSpc>
                <a:spcPts val="15135"/>
              </a:lnSpc>
            </a:pPr>
            <a:r>
              <a:rPr lang="en-US" b="true" sz="10811">
                <a:solidFill>
                  <a:srgbClr val="637086"/>
                </a:solidFill>
                <a:latin typeface="Raleway Heavy"/>
                <a:ea typeface="Raleway Heavy"/>
                <a:cs typeface="Raleway Heavy"/>
                <a:sym typeface="Raleway Heavy"/>
              </a:rPr>
              <a:t>1</a:t>
            </a:r>
          </a:p>
        </p:txBody>
      </p:sp>
      <p:sp>
        <p:nvSpPr>
          <p:cNvPr name="AutoShape 9" id="9"/>
          <p:cNvSpPr/>
          <p:nvPr/>
        </p:nvSpPr>
        <p:spPr>
          <a:xfrm>
            <a:off x="8335396" y="2612861"/>
            <a:ext cx="8549779" cy="0"/>
          </a:xfrm>
          <a:prstGeom prst="line">
            <a:avLst/>
          </a:prstGeom>
          <a:ln cap="flat" w="66675">
            <a:solidFill>
              <a:srgbClr val="FFDE59"/>
            </a:solidFill>
            <a:prstDash val="solid"/>
            <a:headEnd type="none" len="sm" w="sm"/>
            <a:tailEnd type="none" len="sm" w="sm"/>
          </a:ln>
        </p:spPr>
      </p:sp>
      <p:sp>
        <p:nvSpPr>
          <p:cNvPr name="AutoShape 10" id="10"/>
          <p:cNvSpPr/>
          <p:nvPr/>
        </p:nvSpPr>
        <p:spPr>
          <a:xfrm>
            <a:off x="8335396" y="3987423"/>
            <a:ext cx="8549779" cy="0"/>
          </a:xfrm>
          <a:prstGeom prst="line">
            <a:avLst/>
          </a:prstGeom>
          <a:ln cap="flat" w="66675">
            <a:solidFill>
              <a:srgbClr val="FFDE59"/>
            </a:solidFill>
            <a:prstDash val="solid"/>
            <a:headEnd type="none" len="sm" w="sm"/>
            <a:tailEnd type="none" len="sm" w="sm"/>
          </a:ln>
        </p:spPr>
      </p:sp>
      <p:sp>
        <p:nvSpPr>
          <p:cNvPr name="AutoShape 11" id="11"/>
          <p:cNvSpPr/>
          <p:nvPr/>
        </p:nvSpPr>
        <p:spPr>
          <a:xfrm>
            <a:off x="8335396" y="5584537"/>
            <a:ext cx="8549779" cy="0"/>
          </a:xfrm>
          <a:prstGeom prst="line">
            <a:avLst/>
          </a:prstGeom>
          <a:ln cap="flat" w="66675">
            <a:solidFill>
              <a:srgbClr val="FFDE59"/>
            </a:solidFill>
            <a:prstDash val="solid"/>
            <a:headEnd type="none" len="sm" w="sm"/>
            <a:tailEnd type="none" len="sm" w="sm"/>
          </a:ln>
        </p:spPr>
      </p:sp>
      <p:sp>
        <p:nvSpPr>
          <p:cNvPr name="AutoShape 12" id="12"/>
          <p:cNvSpPr/>
          <p:nvPr/>
        </p:nvSpPr>
        <p:spPr>
          <a:xfrm>
            <a:off x="8335396" y="7110777"/>
            <a:ext cx="8549779" cy="0"/>
          </a:xfrm>
          <a:prstGeom prst="line">
            <a:avLst/>
          </a:prstGeom>
          <a:ln cap="flat" w="66675">
            <a:solidFill>
              <a:srgbClr val="FFDE59"/>
            </a:solidFill>
            <a:prstDash val="solid"/>
            <a:headEnd type="none" len="sm" w="sm"/>
            <a:tailEnd type="none" len="sm" w="sm"/>
          </a:ln>
        </p:spPr>
      </p:sp>
      <p:sp>
        <p:nvSpPr>
          <p:cNvPr name="Freeform 13" id="13"/>
          <p:cNvSpPr/>
          <p:nvPr/>
        </p:nvSpPr>
        <p:spPr>
          <a:xfrm flipH="false" flipV="false" rot="0">
            <a:off x="0" y="1216347"/>
            <a:ext cx="8798644" cy="7854307"/>
          </a:xfrm>
          <a:custGeom>
            <a:avLst/>
            <a:gdLst/>
            <a:ahLst/>
            <a:cxnLst/>
            <a:rect r="r" b="b" t="t" l="l"/>
            <a:pathLst>
              <a:path h="7854307" w="8798644">
                <a:moveTo>
                  <a:pt x="0" y="0"/>
                </a:moveTo>
                <a:lnTo>
                  <a:pt x="8798644" y="0"/>
                </a:lnTo>
                <a:lnTo>
                  <a:pt x="8798644" y="7854306"/>
                </a:lnTo>
                <a:lnTo>
                  <a:pt x="0" y="7854306"/>
                </a:lnTo>
                <a:lnTo>
                  <a:pt x="0" y="0"/>
                </a:lnTo>
                <a:close/>
              </a:path>
            </a:pathLst>
          </a:custGeom>
          <a:blipFill>
            <a:blip r:embed="rId2"/>
            <a:stretch>
              <a:fillRect l="-29348" t="0" r="-29348" b="0"/>
            </a:stretch>
          </a:blipFill>
        </p:spPr>
      </p:sp>
      <p:sp>
        <p:nvSpPr>
          <p:cNvPr name="TextBox 14" id="14"/>
          <p:cNvSpPr txBox="true"/>
          <p:nvPr/>
        </p:nvSpPr>
        <p:spPr>
          <a:xfrm rot="0">
            <a:off x="10616799" y="1601693"/>
            <a:ext cx="4699193" cy="452238"/>
          </a:xfrm>
          <a:prstGeom prst="rect">
            <a:avLst/>
          </a:prstGeom>
        </p:spPr>
        <p:txBody>
          <a:bodyPr anchor="t" rtlCol="false" tIns="0" lIns="0" bIns="0" rIns="0">
            <a:spAutoFit/>
          </a:bodyPr>
          <a:lstStyle/>
          <a:p>
            <a:pPr algn="l">
              <a:lnSpc>
                <a:spcPts val="3681"/>
              </a:lnSpc>
            </a:pPr>
            <a:r>
              <a:rPr lang="en-US" sz="2629">
                <a:solidFill>
                  <a:srgbClr val="545454"/>
                </a:solidFill>
                <a:latin typeface="Raleway"/>
                <a:ea typeface="Raleway"/>
                <a:cs typeface="Raleway"/>
                <a:sym typeface="Raleway"/>
              </a:rPr>
              <a:t>Paginas Web</a:t>
            </a:r>
          </a:p>
        </p:txBody>
      </p:sp>
      <p:sp>
        <p:nvSpPr>
          <p:cNvPr name="TextBox 15" id="15"/>
          <p:cNvSpPr txBox="true"/>
          <p:nvPr/>
        </p:nvSpPr>
        <p:spPr>
          <a:xfrm rot="0">
            <a:off x="10616799" y="2879697"/>
            <a:ext cx="4699193" cy="452238"/>
          </a:xfrm>
          <a:prstGeom prst="rect">
            <a:avLst/>
          </a:prstGeom>
        </p:spPr>
        <p:txBody>
          <a:bodyPr anchor="t" rtlCol="false" tIns="0" lIns="0" bIns="0" rIns="0">
            <a:spAutoFit/>
          </a:bodyPr>
          <a:lstStyle/>
          <a:p>
            <a:pPr algn="l">
              <a:lnSpc>
                <a:spcPts val="3681"/>
              </a:lnSpc>
            </a:pPr>
            <a:r>
              <a:rPr lang="en-US" sz="2629">
                <a:solidFill>
                  <a:srgbClr val="545454"/>
                </a:solidFill>
                <a:latin typeface="Raleway"/>
                <a:ea typeface="Raleway"/>
                <a:cs typeface="Raleway"/>
                <a:sym typeface="Raleway"/>
              </a:rPr>
              <a:t>Redes Sociales</a:t>
            </a:r>
          </a:p>
        </p:txBody>
      </p:sp>
      <p:sp>
        <p:nvSpPr>
          <p:cNvPr name="TextBox 16" id="16"/>
          <p:cNvSpPr txBox="true"/>
          <p:nvPr/>
        </p:nvSpPr>
        <p:spPr>
          <a:xfrm rot="0">
            <a:off x="11866920" y="8457414"/>
            <a:ext cx="5814416" cy="565051"/>
          </a:xfrm>
          <a:prstGeom prst="rect">
            <a:avLst/>
          </a:prstGeom>
        </p:spPr>
        <p:txBody>
          <a:bodyPr anchor="t" rtlCol="false" tIns="0" lIns="0" bIns="0" rIns="0">
            <a:spAutoFit/>
          </a:bodyPr>
          <a:lstStyle/>
          <a:p>
            <a:pPr algn="l">
              <a:lnSpc>
                <a:spcPts val="4555"/>
              </a:lnSpc>
            </a:pPr>
            <a:r>
              <a:rPr lang="en-US" sz="3253" b="true">
                <a:solidFill>
                  <a:srgbClr val="637086"/>
                </a:solidFill>
                <a:latin typeface="Raleway Bold"/>
                <a:ea typeface="Raleway Bold"/>
                <a:cs typeface="Raleway Bold"/>
                <a:sym typeface="Raleway Bold"/>
              </a:rPr>
              <a:t>Fuentes de Informacion</a:t>
            </a:r>
          </a:p>
        </p:txBody>
      </p:sp>
      <p:sp>
        <p:nvSpPr>
          <p:cNvPr name="TextBox 17" id="17"/>
          <p:cNvSpPr txBox="true"/>
          <p:nvPr/>
        </p:nvSpPr>
        <p:spPr>
          <a:xfrm rot="0">
            <a:off x="10616799" y="4258885"/>
            <a:ext cx="4699193" cy="452238"/>
          </a:xfrm>
          <a:prstGeom prst="rect">
            <a:avLst/>
          </a:prstGeom>
        </p:spPr>
        <p:txBody>
          <a:bodyPr anchor="t" rtlCol="false" tIns="0" lIns="0" bIns="0" rIns="0">
            <a:spAutoFit/>
          </a:bodyPr>
          <a:lstStyle/>
          <a:p>
            <a:pPr algn="l">
              <a:lnSpc>
                <a:spcPts val="3681"/>
              </a:lnSpc>
            </a:pPr>
            <a:r>
              <a:rPr lang="en-US" sz="2629">
                <a:solidFill>
                  <a:srgbClr val="545454"/>
                </a:solidFill>
                <a:latin typeface="Raleway"/>
                <a:ea typeface="Raleway"/>
                <a:cs typeface="Raleway"/>
                <a:sym typeface="Raleway"/>
              </a:rPr>
              <a:t>Plataformas Digitales Oficiales</a:t>
            </a:r>
          </a:p>
        </p:txBody>
      </p:sp>
      <p:sp>
        <p:nvSpPr>
          <p:cNvPr name="TextBox 18" id="18"/>
          <p:cNvSpPr txBox="true"/>
          <p:nvPr/>
        </p:nvSpPr>
        <p:spPr>
          <a:xfrm rot="0">
            <a:off x="10616799" y="5721136"/>
            <a:ext cx="6642501" cy="452238"/>
          </a:xfrm>
          <a:prstGeom prst="rect">
            <a:avLst/>
          </a:prstGeom>
        </p:spPr>
        <p:txBody>
          <a:bodyPr anchor="t" rtlCol="false" tIns="0" lIns="0" bIns="0" rIns="0">
            <a:spAutoFit/>
          </a:bodyPr>
          <a:lstStyle/>
          <a:p>
            <a:pPr algn="l">
              <a:lnSpc>
                <a:spcPts val="3681"/>
              </a:lnSpc>
            </a:pPr>
            <a:r>
              <a:rPr lang="en-US" sz="2629">
                <a:solidFill>
                  <a:srgbClr val="545454"/>
                </a:solidFill>
                <a:latin typeface="Raleway"/>
                <a:ea typeface="Raleway"/>
                <a:cs typeface="Raleway"/>
                <a:sym typeface="Raleway"/>
              </a:rPr>
              <a:t>Redes de Comunicación Convencionales</a:t>
            </a:r>
          </a:p>
        </p:txBody>
      </p:sp>
      <p:sp>
        <p:nvSpPr>
          <p:cNvPr name="TextBox 19" id="19"/>
          <p:cNvSpPr txBox="true"/>
          <p:nvPr/>
        </p:nvSpPr>
        <p:spPr>
          <a:xfrm rot="0">
            <a:off x="10242674" y="7610839"/>
            <a:ext cx="6642501" cy="452238"/>
          </a:xfrm>
          <a:prstGeom prst="rect">
            <a:avLst/>
          </a:prstGeom>
        </p:spPr>
        <p:txBody>
          <a:bodyPr anchor="t" rtlCol="false" tIns="0" lIns="0" bIns="0" rIns="0">
            <a:spAutoFit/>
          </a:bodyPr>
          <a:lstStyle/>
          <a:p>
            <a:pPr algn="l">
              <a:lnSpc>
                <a:spcPts val="3681"/>
              </a:lnSpc>
            </a:pPr>
            <a:r>
              <a:rPr lang="en-US" sz="2629">
                <a:solidFill>
                  <a:srgbClr val="545454"/>
                </a:solidFill>
                <a:latin typeface="Raleway"/>
                <a:ea typeface="Raleway"/>
                <a:cs typeface="Raleway"/>
                <a:sym typeface="Raleway"/>
              </a:rPr>
              <a:t>Redes de Comunicación Primarias</a:t>
            </a:r>
          </a:p>
        </p:txBody>
      </p:sp>
      <p:sp>
        <p:nvSpPr>
          <p:cNvPr name="TextBox 20" id="20"/>
          <p:cNvSpPr txBox="true"/>
          <p:nvPr/>
        </p:nvSpPr>
        <p:spPr>
          <a:xfrm rot="0">
            <a:off x="8798644" y="2128958"/>
            <a:ext cx="1131041" cy="1858465"/>
          </a:xfrm>
          <a:prstGeom prst="rect">
            <a:avLst/>
          </a:prstGeom>
        </p:spPr>
        <p:txBody>
          <a:bodyPr anchor="t" rtlCol="false" tIns="0" lIns="0" bIns="0" rIns="0">
            <a:spAutoFit/>
          </a:bodyPr>
          <a:lstStyle/>
          <a:p>
            <a:pPr algn="ctr">
              <a:lnSpc>
                <a:spcPts val="15135"/>
              </a:lnSpc>
            </a:pPr>
            <a:r>
              <a:rPr lang="en-US" b="true" sz="10811">
                <a:solidFill>
                  <a:srgbClr val="637086"/>
                </a:solidFill>
                <a:latin typeface="Raleway Heavy"/>
                <a:ea typeface="Raleway Heavy"/>
                <a:cs typeface="Raleway Heavy"/>
                <a:sym typeface="Raleway Heavy"/>
              </a:rPr>
              <a:t>2</a:t>
            </a:r>
          </a:p>
        </p:txBody>
      </p:sp>
      <p:sp>
        <p:nvSpPr>
          <p:cNvPr name="TextBox 21" id="21"/>
          <p:cNvSpPr txBox="true"/>
          <p:nvPr/>
        </p:nvSpPr>
        <p:spPr>
          <a:xfrm rot="0">
            <a:off x="8798644" y="3474809"/>
            <a:ext cx="1131041" cy="1858465"/>
          </a:xfrm>
          <a:prstGeom prst="rect">
            <a:avLst/>
          </a:prstGeom>
        </p:spPr>
        <p:txBody>
          <a:bodyPr anchor="t" rtlCol="false" tIns="0" lIns="0" bIns="0" rIns="0">
            <a:spAutoFit/>
          </a:bodyPr>
          <a:lstStyle/>
          <a:p>
            <a:pPr algn="ctr">
              <a:lnSpc>
                <a:spcPts val="15135"/>
              </a:lnSpc>
            </a:pPr>
            <a:r>
              <a:rPr lang="en-US" b="true" sz="10811">
                <a:solidFill>
                  <a:srgbClr val="637086"/>
                </a:solidFill>
                <a:latin typeface="Raleway Heavy"/>
                <a:ea typeface="Raleway Heavy"/>
                <a:cs typeface="Raleway Heavy"/>
                <a:sym typeface="Raleway Heavy"/>
              </a:rPr>
              <a:t>3</a:t>
            </a:r>
          </a:p>
        </p:txBody>
      </p:sp>
      <p:sp>
        <p:nvSpPr>
          <p:cNvPr name="TextBox 22" id="22"/>
          <p:cNvSpPr txBox="true"/>
          <p:nvPr/>
        </p:nvSpPr>
        <p:spPr>
          <a:xfrm rot="0">
            <a:off x="8798644" y="5114199"/>
            <a:ext cx="1131041" cy="1858465"/>
          </a:xfrm>
          <a:prstGeom prst="rect">
            <a:avLst/>
          </a:prstGeom>
        </p:spPr>
        <p:txBody>
          <a:bodyPr anchor="t" rtlCol="false" tIns="0" lIns="0" bIns="0" rIns="0">
            <a:spAutoFit/>
          </a:bodyPr>
          <a:lstStyle/>
          <a:p>
            <a:pPr algn="ctr">
              <a:lnSpc>
                <a:spcPts val="15135"/>
              </a:lnSpc>
            </a:pPr>
            <a:r>
              <a:rPr lang="en-US" b="true" sz="10811">
                <a:solidFill>
                  <a:srgbClr val="637086"/>
                </a:solidFill>
                <a:latin typeface="Raleway Heavy"/>
                <a:ea typeface="Raleway Heavy"/>
                <a:cs typeface="Raleway Heavy"/>
                <a:sym typeface="Raleway Heavy"/>
              </a:rPr>
              <a:t>4</a:t>
            </a:r>
          </a:p>
        </p:txBody>
      </p:sp>
      <p:sp>
        <p:nvSpPr>
          <p:cNvPr name="TextBox 23" id="23"/>
          <p:cNvSpPr txBox="true"/>
          <p:nvPr/>
        </p:nvSpPr>
        <p:spPr>
          <a:xfrm rot="0">
            <a:off x="8798644" y="6675149"/>
            <a:ext cx="1131041" cy="1858465"/>
          </a:xfrm>
          <a:prstGeom prst="rect">
            <a:avLst/>
          </a:prstGeom>
        </p:spPr>
        <p:txBody>
          <a:bodyPr anchor="t" rtlCol="false" tIns="0" lIns="0" bIns="0" rIns="0">
            <a:spAutoFit/>
          </a:bodyPr>
          <a:lstStyle/>
          <a:p>
            <a:pPr algn="ctr">
              <a:lnSpc>
                <a:spcPts val="15135"/>
              </a:lnSpc>
            </a:pPr>
            <a:r>
              <a:rPr lang="en-US" b="true" sz="10811">
                <a:solidFill>
                  <a:srgbClr val="637086"/>
                </a:solidFill>
                <a:latin typeface="Raleway Heavy"/>
                <a:ea typeface="Raleway Heavy"/>
                <a:cs typeface="Raleway Heavy"/>
                <a:sym typeface="Raleway Heavy"/>
              </a:rPr>
              <a:t>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73014" cy="10287000"/>
            <a:chOff x="0" y="0"/>
            <a:chExt cx="179257" cy="3898448"/>
          </a:xfrm>
        </p:grpSpPr>
        <p:sp>
          <p:nvSpPr>
            <p:cNvPr name="Freeform 3" id="3"/>
            <p:cNvSpPr/>
            <p:nvPr/>
          </p:nvSpPr>
          <p:spPr>
            <a:xfrm flipH="false" flipV="false" rot="0">
              <a:off x="0" y="0"/>
              <a:ext cx="179257" cy="3898448"/>
            </a:xfrm>
            <a:custGeom>
              <a:avLst/>
              <a:gdLst/>
              <a:ahLst/>
              <a:cxnLst/>
              <a:rect r="r" b="b" t="t" l="l"/>
              <a:pathLst>
                <a:path h="3898448" w="179257">
                  <a:moveTo>
                    <a:pt x="0" y="0"/>
                  </a:moveTo>
                  <a:lnTo>
                    <a:pt x="179257" y="0"/>
                  </a:lnTo>
                  <a:lnTo>
                    <a:pt x="179257" y="3898448"/>
                  </a:lnTo>
                  <a:lnTo>
                    <a:pt x="0" y="3898448"/>
                  </a:lnTo>
                  <a:close/>
                </a:path>
              </a:pathLst>
            </a:custGeom>
            <a:solidFill>
              <a:srgbClr val="FFDE59"/>
            </a:solidFill>
          </p:spPr>
        </p:sp>
        <p:sp>
          <p:nvSpPr>
            <p:cNvPr name="TextBox 4" id="4"/>
            <p:cNvSpPr txBox="true"/>
            <p:nvPr/>
          </p:nvSpPr>
          <p:spPr>
            <a:xfrm>
              <a:off x="0" y="-19050"/>
              <a:ext cx="179257" cy="3917498"/>
            </a:xfrm>
            <a:prstGeom prst="rect">
              <a:avLst/>
            </a:prstGeom>
          </p:spPr>
          <p:txBody>
            <a:bodyPr anchor="ctr" rtlCol="false" tIns="43369" lIns="43369" bIns="43369" rIns="43369"/>
            <a:lstStyle/>
            <a:p>
              <a:pPr algn="ctr">
                <a:lnSpc>
                  <a:spcPts val="1673"/>
                </a:lnSpc>
                <a:spcBef>
                  <a:spcPct val="0"/>
                </a:spcBef>
              </a:pPr>
            </a:p>
          </p:txBody>
        </p:sp>
      </p:grpSp>
      <p:sp>
        <p:nvSpPr>
          <p:cNvPr name="Freeform 5" id="5"/>
          <p:cNvSpPr/>
          <p:nvPr/>
        </p:nvSpPr>
        <p:spPr>
          <a:xfrm flipH="false" flipV="false" rot="0">
            <a:off x="13405307" y="1487682"/>
            <a:ext cx="730928" cy="839271"/>
          </a:xfrm>
          <a:custGeom>
            <a:avLst/>
            <a:gdLst/>
            <a:ahLst/>
            <a:cxnLst/>
            <a:rect r="r" b="b" t="t" l="l"/>
            <a:pathLst>
              <a:path h="839271" w="730928">
                <a:moveTo>
                  <a:pt x="0" y="0"/>
                </a:moveTo>
                <a:lnTo>
                  <a:pt x="730928" y="0"/>
                </a:lnTo>
                <a:lnTo>
                  <a:pt x="730928" y="839270"/>
                </a:lnTo>
                <a:lnTo>
                  <a:pt x="0" y="8392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73014" y="4906328"/>
            <a:ext cx="17814986" cy="5380672"/>
            <a:chOff x="0" y="0"/>
            <a:chExt cx="4892069" cy="1477555"/>
          </a:xfrm>
        </p:grpSpPr>
        <p:sp>
          <p:nvSpPr>
            <p:cNvPr name="Freeform 7" id="7"/>
            <p:cNvSpPr/>
            <p:nvPr/>
          </p:nvSpPr>
          <p:spPr>
            <a:xfrm flipH="false" flipV="false" rot="0">
              <a:off x="0" y="0"/>
              <a:ext cx="4892069" cy="1477555"/>
            </a:xfrm>
            <a:custGeom>
              <a:avLst/>
              <a:gdLst/>
              <a:ahLst/>
              <a:cxnLst/>
              <a:rect r="r" b="b" t="t" l="l"/>
              <a:pathLst>
                <a:path h="1477555" w="4892069">
                  <a:moveTo>
                    <a:pt x="0" y="0"/>
                  </a:moveTo>
                  <a:lnTo>
                    <a:pt x="4892069" y="0"/>
                  </a:lnTo>
                  <a:lnTo>
                    <a:pt x="4892069" y="1477555"/>
                  </a:lnTo>
                  <a:lnTo>
                    <a:pt x="0" y="1477555"/>
                  </a:lnTo>
                  <a:close/>
                </a:path>
              </a:pathLst>
            </a:custGeom>
            <a:solidFill>
              <a:srgbClr val="637086"/>
            </a:solidFill>
          </p:spPr>
        </p:sp>
        <p:sp>
          <p:nvSpPr>
            <p:cNvPr name="TextBox 8" id="8"/>
            <p:cNvSpPr txBox="true"/>
            <p:nvPr/>
          </p:nvSpPr>
          <p:spPr>
            <a:xfrm>
              <a:off x="0" y="-38100"/>
              <a:ext cx="4892069" cy="1515655"/>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726284" y="1530544"/>
            <a:ext cx="5897206" cy="0"/>
          </a:xfrm>
          <a:prstGeom prst="line">
            <a:avLst/>
          </a:prstGeom>
          <a:ln cap="flat" w="85725">
            <a:solidFill>
              <a:srgbClr val="FFDE59"/>
            </a:solidFill>
            <a:prstDash val="solid"/>
            <a:headEnd type="none" len="sm" w="sm"/>
            <a:tailEnd type="none" len="sm" w="sm"/>
          </a:ln>
        </p:spPr>
      </p:sp>
      <p:sp>
        <p:nvSpPr>
          <p:cNvPr name="Freeform 10" id="10"/>
          <p:cNvSpPr/>
          <p:nvPr/>
        </p:nvSpPr>
        <p:spPr>
          <a:xfrm flipH="false" flipV="false" rot="0">
            <a:off x="9144000" y="396638"/>
            <a:ext cx="8984183" cy="5941283"/>
          </a:xfrm>
          <a:custGeom>
            <a:avLst/>
            <a:gdLst/>
            <a:ahLst/>
            <a:cxnLst/>
            <a:rect r="r" b="b" t="t" l="l"/>
            <a:pathLst>
              <a:path h="5941283" w="8984183">
                <a:moveTo>
                  <a:pt x="0" y="0"/>
                </a:moveTo>
                <a:lnTo>
                  <a:pt x="8984183" y="0"/>
                </a:lnTo>
                <a:lnTo>
                  <a:pt x="8984183" y="5941283"/>
                </a:lnTo>
                <a:lnTo>
                  <a:pt x="0" y="5941283"/>
                </a:lnTo>
                <a:lnTo>
                  <a:pt x="0" y="0"/>
                </a:lnTo>
                <a:close/>
              </a:path>
            </a:pathLst>
          </a:custGeom>
          <a:blipFill>
            <a:blip r:embed="rId4"/>
            <a:stretch>
              <a:fillRect l="-19407" t="0" r="-21871" b="0"/>
            </a:stretch>
          </a:blipFill>
        </p:spPr>
      </p:sp>
      <p:sp>
        <p:nvSpPr>
          <p:cNvPr name="TextBox 11" id="11"/>
          <p:cNvSpPr txBox="true"/>
          <p:nvPr/>
        </p:nvSpPr>
        <p:spPr>
          <a:xfrm rot="0">
            <a:off x="726284" y="321918"/>
            <a:ext cx="6612558" cy="1128807"/>
          </a:xfrm>
          <a:prstGeom prst="rect">
            <a:avLst/>
          </a:prstGeom>
        </p:spPr>
        <p:txBody>
          <a:bodyPr anchor="t" rtlCol="false" tIns="0" lIns="0" bIns="0" rIns="0">
            <a:spAutoFit/>
          </a:bodyPr>
          <a:lstStyle/>
          <a:p>
            <a:pPr algn="l">
              <a:lnSpc>
                <a:spcPts val="9176"/>
              </a:lnSpc>
            </a:pPr>
            <a:r>
              <a:rPr lang="en-US" sz="6554" b="true">
                <a:solidFill>
                  <a:srgbClr val="637086"/>
                </a:solidFill>
                <a:latin typeface="Raleway Heavy"/>
                <a:ea typeface="Raleway Heavy"/>
                <a:cs typeface="Raleway Heavy"/>
                <a:sym typeface="Raleway Heavy"/>
              </a:rPr>
              <a:t>PAGINAS WEB</a:t>
            </a:r>
          </a:p>
        </p:txBody>
      </p:sp>
      <p:sp>
        <p:nvSpPr>
          <p:cNvPr name="TextBox 12" id="12"/>
          <p:cNvSpPr txBox="true"/>
          <p:nvPr/>
        </p:nvSpPr>
        <p:spPr>
          <a:xfrm rot="0">
            <a:off x="877492" y="2269802"/>
            <a:ext cx="7453650" cy="2137805"/>
          </a:xfrm>
          <a:prstGeom prst="rect">
            <a:avLst/>
          </a:prstGeom>
        </p:spPr>
        <p:txBody>
          <a:bodyPr anchor="t" rtlCol="false" tIns="0" lIns="0" bIns="0" rIns="0">
            <a:spAutoFit/>
          </a:bodyPr>
          <a:lstStyle/>
          <a:p>
            <a:pPr algn="just">
              <a:lnSpc>
                <a:spcPts val="3443"/>
              </a:lnSpc>
            </a:pPr>
            <a:r>
              <a:rPr lang="en-US" sz="2459">
                <a:solidFill>
                  <a:srgbClr val="637086"/>
                </a:solidFill>
                <a:latin typeface="Raleway"/>
                <a:ea typeface="Raleway"/>
                <a:cs typeface="Raleway"/>
                <a:sym typeface="Raleway"/>
              </a:rPr>
              <a:t>Las paginas web mantienen el primer lugar como fuentes directas de consulta de eventos ademas de que son aquellas que contienen especificaciones de cada tipo de evento al que se requiere consultar.</a:t>
            </a:r>
          </a:p>
        </p:txBody>
      </p:sp>
      <p:sp>
        <p:nvSpPr>
          <p:cNvPr name="TextBox 13" id="13"/>
          <p:cNvSpPr txBox="true"/>
          <p:nvPr/>
        </p:nvSpPr>
        <p:spPr>
          <a:xfrm rot="0">
            <a:off x="14576295" y="498249"/>
            <a:ext cx="2423098" cy="454715"/>
          </a:xfrm>
          <a:prstGeom prst="rect">
            <a:avLst/>
          </a:prstGeom>
        </p:spPr>
        <p:txBody>
          <a:bodyPr anchor="t" rtlCol="false" tIns="0" lIns="0" bIns="0" rIns="0">
            <a:spAutoFit/>
          </a:bodyPr>
          <a:lstStyle/>
          <a:p>
            <a:pPr algn="l">
              <a:lnSpc>
                <a:spcPts val="3695"/>
              </a:lnSpc>
            </a:pPr>
            <a:r>
              <a:rPr lang="en-US" sz="2639" b="true">
                <a:solidFill>
                  <a:srgbClr val="FFFFFF"/>
                </a:solidFill>
                <a:latin typeface="Raleway Bold"/>
                <a:ea typeface="Raleway Bold"/>
                <a:cs typeface="Raleway Bold"/>
                <a:sym typeface="Raleway Bold"/>
              </a:rPr>
              <a:t>Tiempos.</a:t>
            </a:r>
          </a:p>
        </p:txBody>
      </p:sp>
      <p:sp>
        <p:nvSpPr>
          <p:cNvPr name="TextBox 14" id="14"/>
          <p:cNvSpPr txBox="true"/>
          <p:nvPr/>
        </p:nvSpPr>
        <p:spPr>
          <a:xfrm rot="0">
            <a:off x="9144000" y="6557077"/>
            <a:ext cx="3122563" cy="721995"/>
          </a:xfrm>
          <a:prstGeom prst="rect">
            <a:avLst/>
          </a:prstGeom>
        </p:spPr>
        <p:txBody>
          <a:bodyPr anchor="t" rtlCol="false" tIns="0" lIns="0" bIns="0" rIns="0">
            <a:spAutoFit/>
          </a:bodyPr>
          <a:lstStyle/>
          <a:p>
            <a:pPr algn="ctr">
              <a:lnSpc>
                <a:spcPts val="5880"/>
              </a:lnSpc>
              <a:spcBef>
                <a:spcPct val="0"/>
              </a:spcBef>
            </a:pPr>
            <a:r>
              <a:rPr lang="en-US" b="true" sz="4200">
                <a:solidFill>
                  <a:srgbClr val="FFFFFF"/>
                </a:solidFill>
                <a:latin typeface="Raleway Bold"/>
                <a:ea typeface="Raleway Bold"/>
                <a:cs typeface="Raleway Bold"/>
                <a:sym typeface="Raleway Bold"/>
              </a:rPr>
              <a:t>Desventajas</a:t>
            </a:r>
          </a:p>
        </p:txBody>
      </p:sp>
      <p:sp>
        <p:nvSpPr>
          <p:cNvPr name="TextBox 15" id="15"/>
          <p:cNvSpPr txBox="true"/>
          <p:nvPr/>
        </p:nvSpPr>
        <p:spPr>
          <a:xfrm rot="0">
            <a:off x="877492" y="5430105"/>
            <a:ext cx="2223790" cy="721995"/>
          </a:xfrm>
          <a:prstGeom prst="rect">
            <a:avLst/>
          </a:prstGeom>
        </p:spPr>
        <p:txBody>
          <a:bodyPr anchor="t" rtlCol="false" tIns="0" lIns="0" bIns="0" rIns="0">
            <a:spAutoFit/>
          </a:bodyPr>
          <a:lstStyle/>
          <a:p>
            <a:pPr algn="ctr">
              <a:lnSpc>
                <a:spcPts val="5880"/>
              </a:lnSpc>
              <a:spcBef>
                <a:spcPct val="0"/>
              </a:spcBef>
            </a:pPr>
            <a:r>
              <a:rPr lang="en-US" b="true" sz="4200">
                <a:solidFill>
                  <a:srgbClr val="FFFFFF"/>
                </a:solidFill>
                <a:latin typeface="Raleway Bold"/>
                <a:ea typeface="Raleway Bold"/>
                <a:cs typeface="Raleway Bold"/>
                <a:sym typeface="Raleway Bold"/>
              </a:rPr>
              <a:t>Ventajas</a:t>
            </a:r>
          </a:p>
        </p:txBody>
      </p:sp>
      <p:sp>
        <p:nvSpPr>
          <p:cNvPr name="TextBox 16" id="16"/>
          <p:cNvSpPr txBox="true"/>
          <p:nvPr/>
        </p:nvSpPr>
        <p:spPr>
          <a:xfrm rot="0">
            <a:off x="877492" y="6290296"/>
            <a:ext cx="2565053" cy="373073"/>
          </a:xfrm>
          <a:prstGeom prst="rect">
            <a:avLst/>
          </a:prstGeom>
        </p:spPr>
        <p:txBody>
          <a:bodyPr anchor="t" rtlCol="false" tIns="0" lIns="0" bIns="0" rIns="0">
            <a:spAutoFit/>
          </a:bodyPr>
          <a:lstStyle/>
          <a:p>
            <a:pPr algn="ctr">
              <a:lnSpc>
                <a:spcPts val="3061"/>
              </a:lnSpc>
              <a:spcBef>
                <a:spcPct val="0"/>
              </a:spcBef>
            </a:pPr>
            <a:r>
              <a:rPr lang="en-US" b="true" sz="2187">
                <a:solidFill>
                  <a:srgbClr val="000000"/>
                </a:solidFill>
                <a:latin typeface="Raleway Bold"/>
                <a:ea typeface="Raleway Bold"/>
                <a:cs typeface="Raleway Bold"/>
                <a:sym typeface="Raleway Bold"/>
              </a:rPr>
              <a:t>El texto del párrafo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76652" y="0"/>
            <a:ext cx="11211348" cy="6482793"/>
          </a:xfrm>
          <a:custGeom>
            <a:avLst/>
            <a:gdLst/>
            <a:ahLst/>
            <a:cxnLst/>
            <a:rect r="r" b="b" t="t" l="l"/>
            <a:pathLst>
              <a:path h="6482793" w="11211348">
                <a:moveTo>
                  <a:pt x="0" y="0"/>
                </a:moveTo>
                <a:lnTo>
                  <a:pt x="11211348" y="0"/>
                </a:lnTo>
                <a:lnTo>
                  <a:pt x="11211348" y="6482793"/>
                </a:lnTo>
                <a:lnTo>
                  <a:pt x="0" y="6482793"/>
                </a:lnTo>
                <a:lnTo>
                  <a:pt x="0" y="0"/>
                </a:lnTo>
                <a:close/>
              </a:path>
            </a:pathLst>
          </a:custGeom>
          <a:blipFill>
            <a:blip r:embed="rId2"/>
            <a:stretch>
              <a:fillRect l="-10175" t="0" r="0" b="-26945"/>
            </a:stretch>
          </a:blipFill>
        </p:spPr>
      </p:sp>
      <p:grpSp>
        <p:nvGrpSpPr>
          <p:cNvPr name="Group 3" id="3"/>
          <p:cNvGrpSpPr/>
          <p:nvPr/>
        </p:nvGrpSpPr>
        <p:grpSpPr>
          <a:xfrm rot="0">
            <a:off x="0" y="6482793"/>
            <a:ext cx="7076652" cy="3804207"/>
            <a:chOff x="0" y="0"/>
            <a:chExt cx="1863810" cy="1001931"/>
          </a:xfrm>
        </p:grpSpPr>
        <p:sp>
          <p:nvSpPr>
            <p:cNvPr name="Freeform 4" id="4"/>
            <p:cNvSpPr/>
            <p:nvPr/>
          </p:nvSpPr>
          <p:spPr>
            <a:xfrm flipH="false" flipV="false" rot="0">
              <a:off x="0" y="0"/>
              <a:ext cx="1863809" cy="1001931"/>
            </a:xfrm>
            <a:custGeom>
              <a:avLst/>
              <a:gdLst/>
              <a:ahLst/>
              <a:cxnLst/>
              <a:rect r="r" b="b" t="t" l="l"/>
              <a:pathLst>
                <a:path h="1001931" w="1863809">
                  <a:moveTo>
                    <a:pt x="0" y="0"/>
                  </a:moveTo>
                  <a:lnTo>
                    <a:pt x="1863809" y="0"/>
                  </a:lnTo>
                  <a:lnTo>
                    <a:pt x="1863809" y="1001931"/>
                  </a:lnTo>
                  <a:lnTo>
                    <a:pt x="0" y="1001931"/>
                  </a:lnTo>
                  <a:close/>
                </a:path>
              </a:pathLst>
            </a:custGeom>
            <a:solidFill>
              <a:srgbClr val="637086"/>
            </a:solidFill>
          </p:spPr>
        </p:sp>
        <p:sp>
          <p:nvSpPr>
            <p:cNvPr name="TextBox 5" id="5"/>
            <p:cNvSpPr txBox="true"/>
            <p:nvPr/>
          </p:nvSpPr>
          <p:spPr>
            <a:xfrm>
              <a:off x="0" y="-38100"/>
              <a:ext cx="1863810" cy="104003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37241" y="7602262"/>
            <a:ext cx="1565269" cy="156526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7086"/>
            </a:solidFill>
            <a:ln w="66675" cap="sq">
              <a:solidFill>
                <a:srgbClr val="FFFFFF"/>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061"/>
                </a:lnSpc>
              </a:pPr>
            </a:p>
          </p:txBody>
        </p:sp>
      </p:grpSp>
      <p:grpSp>
        <p:nvGrpSpPr>
          <p:cNvPr name="Group 9" id="9"/>
          <p:cNvGrpSpPr/>
          <p:nvPr/>
        </p:nvGrpSpPr>
        <p:grpSpPr>
          <a:xfrm rot="0">
            <a:off x="7076652" y="6482793"/>
            <a:ext cx="5605674" cy="3804207"/>
            <a:chOff x="0" y="0"/>
            <a:chExt cx="2124373" cy="1441674"/>
          </a:xfrm>
        </p:grpSpPr>
        <p:sp>
          <p:nvSpPr>
            <p:cNvPr name="Freeform 10" id="10"/>
            <p:cNvSpPr/>
            <p:nvPr/>
          </p:nvSpPr>
          <p:spPr>
            <a:xfrm flipH="false" flipV="false" rot="0">
              <a:off x="0" y="0"/>
              <a:ext cx="2124373" cy="1441674"/>
            </a:xfrm>
            <a:custGeom>
              <a:avLst/>
              <a:gdLst/>
              <a:ahLst/>
              <a:cxnLst/>
              <a:rect r="r" b="b" t="t" l="l"/>
              <a:pathLst>
                <a:path h="1441674" w="2124373">
                  <a:moveTo>
                    <a:pt x="0" y="0"/>
                  </a:moveTo>
                  <a:lnTo>
                    <a:pt x="2124373" y="0"/>
                  </a:lnTo>
                  <a:lnTo>
                    <a:pt x="2124373" y="1441674"/>
                  </a:lnTo>
                  <a:lnTo>
                    <a:pt x="0" y="1441674"/>
                  </a:lnTo>
                  <a:close/>
                </a:path>
              </a:pathLst>
            </a:custGeom>
            <a:solidFill>
              <a:srgbClr val="FFDE59"/>
            </a:solidFill>
          </p:spPr>
        </p:sp>
        <p:sp>
          <p:nvSpPr>
            <p:cNvPr name="TextBox 11" id="11"/>
            <p:cNvSpPr txBox="true"/>
            <p:nvPr/>
          </p:nvSpPr>
          <p:spPr>
            <a:xfrm>
              <a:off x="0" y="-19050"/>
              <a:ext cx="2124373" cy="1460724"/>
            </a:xfrm>
            <a:prstGeom prst="rect">
              <a:avLst/>
            </a:prstGeom>
          </p:spPr>
          <p:txBody>
            <a:bodyPr anchor="ctr" rtlCol="false" tIns="43369" lIns="43369" bIns="43369" rIns="43369"/>
            <a:lstStyle/>
            <a:p>
              <a:pPr algn="ctr">
                <a:lnSpc>
                  <a:spcPts val="1673"/>
                </a:lnSpc>
                <a:spcBef>
                  <a:spcPct val="0"/>
                </a:spcBef>
              </a:pPr>
            </a:p>
          </p:txBody>
        </p:sp>
      </p:grpSp>
      <p:sp>
        <p:nvSpPr>
          <p:cNvPr name="TextBox 12" id="12"/>
          <p:cNvSpPr txBox="true"/>
          <p:nvPr/>
        </p:nvSpPr>
        <p:spPr>
          <a:xfrm rot="0">
            <a:off x="537241" y="1310424"/>
            <a:ext cx="5562944" cy="961218"/>
          </a:xfrm>
          <a:prstGeom prst="rect">
            <a:avLst/>
          </a:prstGeom>
        </p:spPr>
        <p:txBody>
          <a:bodyPr anchor="t" rtlCol="false" tIns="0" lIns="0" bIns="0" rIns="0">
            <a:spAutoFit/>
          </a:bodyPr>
          <a:lstStyle/>
          <a:p>
            <a:pPr algn="l">
              <a:lnSpc>
                <a:spcPts val="7719"/>
              </a:lnSpc>
            </a:pPr>
            <a:r>
              <a:rPr lang="en-US" sz="5514" b="true">
                <a:solidFill>
                  <a:srgbClr val="545454"/>
                </a:solidFill>
                <a:latin typeface="Raleway Heavy"/>
                <a:ea typeface="Raleway Heavy"/>
                <a:cs typeface="Raleway Heavy"/>
                <a:sym typeface="Raleway Heavy"/>
              </a:rPr>
              <a:t>HERRAMIENTAS</a:t>
            </a:r>
          </a:p>
        </p:txBody>
      </p:sp>
      <p:sp>
        <p:nvSpPr>
          <p:cNvPr name="AutoShape 13" id="13"/>
          <p:cNvSpPr/>
          <p:nvPr/>
        </p:nvSpPr>
        <p:spPr>
          <a:xfrm flipV="true">
            <a:off x="584412" y="2271706"/>
            <a:ext cx="5415298" cy="19050"/>
          </a:xfrm>
          <a:prstGeom prst="line">
            <a:avLst/>
          </a:prstGeom>
          <a:ln cap="flat" w="85725">
            <a:solidFill>
              <a:srgbClr val="FFDE59"/>
            </a:solidFill>
            <a:prstDash val="solid"/>
            <a:headEnd type="none" len="sm" w="sm"/>
            <a:tailEnd type="none" len="sm" w="sm"/>
          </a:ln>
        </p:spPr>
      </p:sp>
      <p:sp>
        <p:nvSpPr>
          <p:cNvPr name="Freeform 14" id="14"/>
          <p:cNvSpPr/>
          <p:nvPr/>
        </p:nvSpPr>
        <p:spPr>
          <a:xfrm flipH="false" flipV="false" rot="0">
            <a:off x="683360" y="7892393"/>
            <a:ext cx="1273030" cy="985007"/>
          </a:xfrm>
          <a:custGeom>
            <a:avLst/>
            <a:gdLst/>
            <a:ahLst/>
            <a:cxnLst/>
            <a:rect r="r" b="b" t="t" l="l"/>
            <a:pathLst>
              <a:path h="985007" w="1273030">
                <a:moveTo>
                  <a:pt x="0" y="0"/>
                </a:moveTo>
                <a:lnTo>
                  <a:pt x="1273031" y="0"/>
                </a:lnTo>
                <a:lnTo>
                  <a:pt x="1273031" y="985007"/>
                </a:lnTo>
                <a:lnTo>
                  <a:pt x="0" y="9850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537241" y="2361693"/>
            <a:ext cx="5462469" cy="1263651"/>
          </a:xfrm>
          <a:prstGeom prst="rect">
            <a:avLst/>
          </a:prstGeom>
        </p:spPr>
        <p:txBody>
          <a:bodyPr anchor="t" rtlCol="false" tIns="0" lIns="0" bIns="0" rIns="0">
            <a:spAutoFit/>
          </a:bodyPr>
          <a:lstStyle/>
          <a:p>
            <a:pPr algn="l">
              <a:lnSpc>
                <a:spcPts val="5011"/>
              </a:lnSpc>
            </a:pPr>
            <a:r>
              <a:rPr lang="en-US" sz="3579">
                <a:solidFill>
                  <a:srgbClr val="545454"/>
                </a:solidFill>
                <a:latin typeface="Raleway"/>
                <a:ea typeface="Raleway"/>
                <a:cs typeface="Raleway"/>
                <a:sym typeface="Raleway"/>
              </a:rPr>
              <a:t>Contamos con la mejor tecnología.</a:t>
            </a:r>
          </a:p>
        </p:txBody>
      </p:sp>
      <p:sp>
        <p:nvSpPr>
          <p:cNvPr name="TextBox 16" id="16"/>
          <p:cNvSpPr txBox="true"/>
          <p:nvPr/>
        </p:nvSpPr>
        <p:spPr>
          <a:xfrm rot="0">
            <a:off x="537241" y="3749300"/>
            <a:ext cx="5067962" cy="1997136"/>
          </a:xfrm>
          <a:prstGeom prst="rect">
            <a:avLst/>
          </a:prstGeom>
        </p:spPr>
        <p:txBody>
          <a:bodyPr anchor="t" rtlCol="false" tIns="0" lIns="0" bIns="0" rIns="0">
            <a:spAutoFit/>
          </a:bodyPr>
          <a:lstStyle/>
          <a:p>
            <a:pPr algn="l">
              <a:lnSpc>
                <a:spcPts val="2629"/>
              </a:lnSpc>
            </a:pPr>
            <a:r>
              <a:rPr lang="en-US" sz="1878">
                <a:solidFill>
                  <a:srgbClr val="545454"/>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7" id="17"/>
          <p:cNvSpPr txBox="true"/>
          <p:nvPr/>
        </p:nvSpPr>
        <p:spPr>
          <a:xfrm rot="0">
            <a:off x="13636927" y="7196082"/>
            <a:ext cx="3988406" cy="2330005"/>
          </a:xfrm>
          <a:prstGeom prst="rect">
            <a:avLst/>
          </a:prstGeom>
        </p:spPr>
        <p:txBody>
          <a:bodyPr anchor="t" rtlCol="false" tIns="0" lIns="0" bIns="0" rIns="0">
            <a:spAutoFit/>
          </a:bodyPr>
          <a:lstStyle/>
          <a:p>
            <a:pPr algn="l">
              <a:lnSpc>
                <a:spcPts val="2629"/>
              </a:lnSpc>
            </a:pPr>
            <a:r>
              <a:rPr lang="en-US" sz="1878">
                <a:solidFill>
                  <a:srgbClr val="545454"/>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8" id="18"/>
          <p:cNvSpPr txBox="true"/>
          <p:nvPr/>
        </p:nvSpPr>
        <p:spPr>
          <a:xfrm rot="0">
            <a:off x="7885286" y="7196082"/>
            <a:ext cx="3988406" cy="2330005"/>
          </a:xfrm>
          <a:prstGeom prst="rect">
            <a:avLst/>
          </a:prstGeom>
        </p:spPr>
        <p:txBody>
          <a:bodyPr anchor="t" rtlCol="false" tIns="0" lIns="0" bIns="0" rIns="0">
            <a:spAutoFit/>
          </a:bodyPr>
          <a:lstStyle/>
          <a:p>
            <a:pPr algn="l">
              <a:lnSpc>
                <a:spcPts val="2629"/>
              </a:lnSpc>
            </a:pPr>
            <a:r>
              <a:rPr lang="en-US" sz="1878">
                <a:solidFill>
                  <a:srgbClr val="637086"/>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9" id="19"/>
          <p:cNvSpPr txBox="true"/>
          <p:nvPr/>
        </p:nvSpPr>
        <p:spPr>
          <a:xfrm rot="0">
            <a:off x="2454935" y="7184711"/>
            <a:ext cx="4265663" cy="2330005"/>
          </a:xfrm>
          <a:prstGeom prst="rect">
            <a:avLst/>
          </a:prstGeom>
        </p:spPr>
        <p:txBody>
          <a:bodyPr anchor="t" rtlCol="false" tIns="0" lIns="0" bIns="0" rIns="0">
            <a:spAutoFit/>
          </a:bodyPr>
          <a:lstStyle/>
          <a:p>
            <a:pPr algn="l">
              <a:lnSpc>
                <a:spcPts val="2629"/>
              </a:lnSpc>
            </a:pPr>
            <a:r>
              <a:rPr lang="en-US" sz="1878">
                <a:solidFill>
                  <a:srgbClr val="FFFFFF"/>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87043" y="0"/>
            <a:ext cx="6500957" cy="10287000"/>
            <a:chOff x="0" y="0"/>
            <a:chExt cx="1712186" cy="2709333"/>
          </a:xfrm>
        </p:grpSpPr>
        <p:sp>
          <p:nvSpPr>
            <p:cNvPr name="Freeform 3" id="3"/>
            <p:cNvSpPr/>
            <p:nvPr/>
          </p:nvSpPr>
          <p:spPr>
            <a:xfrm flipH="false" flipV="false" rot="0">
              <a:off x="0" y="0"/>
              <a:ext cx="1712186" cy="2709333"/>
            </a:xfrm>
            <a:custGeom>
              <a:avLst/>
              <a:gdLst/>
              <a:ahLst/>
              <a:cxnLst/>
              <a:rect r="r" b="b" t="t" l="l"/>
              <a:pathLst>
                <a:path h="2709333" w="1712186">
                  <a:moveTo>
                    <a:pt x="0" y="0"/>
                  </a:moveTo>
                  <a:lnTo>
                    <a:pt x="1712186" y="0"/>
                  </a:lnTo>
                  <a:lnTo>
                    <a:pt x="1712186" y="2709333"/>
                  </a:lnTo>
                  <a:lnTo>
                    <a:pt x="0" y="2709333"/>
                  </a:lnTo>
                  <a:close/>
                </a:path>
              </a:pathLst>
            </a:custGeom>
            <a:solidFill>
              <a:srgbClr val="FFDE59"/>
            </a:solidFill>
          </p:spPr>
        </p:sp>
        <p:sp>
          <p:nvSpPr>
            <p:cNvPr name="TextBox 4" id="4"/>
            <p:cNvSpPr txBox="true"/>
            <p:nvPr/>
          </p:nvSpPr>
          <p:spPr>
            <a:xfrm>
              <a:off x="0" y="-47625"/>
              <a:ext cx="1712186" cy="2756958"/>
            </a:xfrm>
            <a:prstGeom prst="rect">
              <a:avLst/>
            </a:prstGeom>
          </p:spPr>
          <p:txBody>
            <a:bodyPr anchor="ctr" rtlCol="false" tIns="50800" lIns="50800" bIns="50800" rIns="50800"/>
            <a:lstStyle/>
            <a:p>
              <a:pPr algn="ctr">
                <a:lnSpc>
                  <a:spcPts val="3061"/>
                </a:lnSpc>
              </a:pPr>
            </a:p>
          </p:txBody>
        </p:sp>
      </p:grpSp>
      <p:grpSp>
        <p:nvGrpSpPr>
          <p:cNvPr name="Group 5" id="5"/>
          <p:cNvGrpSpPr/>
          <p:nvPr/>
        </p:nvGrpSpPr>
        <p:grpSpPr>
          <a:xfrm rot="0">
            <a:off x="0" y="-112789"/>
            <a:ext cx="628476" cy="10496466"/>
            <a:chOff x="0" y="0"/>
            <a:chExt cx="165524" cy="2764501"/>
          </a:xfrm>
        </p:grpSpPr>
        <p:sp>
          <p:nvSpPr>
            <p:cNvPr name="Freeform 6" id="6"/>
            <p:cNvSpPr/>
            <p:nvPr/>
          </p:nvSpPr>
          <p:spPr>
            <a:xfrm flipH="false" flipV="false" rot="0">
              <a:off x="0" y="0"/>
              <a:ext cx="165525" cy="2764501"/>
            </a:xfrm>
            <a:custGeom>
              <a:avLst/>
              <a:gdLst/>
              <a:ahLst/>
              <a:cxnLst/>
              <a:rect r="r" b="b" t="t" l="l"/>
              <a:pathLst>
                <a:path h="2764501" w="165525">
                  <a:moveTo>
                    <a:pt x="0" y="0"/>
                  </a:moveTo>
                  <a:lnTo>
                    <a:pt x="165525" y="0"/>
                  </a:lnTo>
                  <a:lnTo>
                    <a:pt x="165525" y="2764501"/>
                  </a:lnTo>
                  <a:lnTo>
                    <a:pt x="0" y="2764501"/>
                  </a:lnTo>
                  <a:close/>
                </a:path>
              </a:pathLst>
            </a:custGeom>
            <a:solidFill>
              <a:srgbClr val="637086"/>
            </a:solidFill>
          </p:spPr>
        </p:sp>
        <p:sp>
          <p:nvSpPr>
            <p:cNvPr name="TextBox 7" id="7"/>
            <p:cNvSpPr txBox="true"/>
            <p:nvPr/>
          </p:nvSpPr>
          <p:spPr>
            <a:xfrm>
              <a:off x="0" y="-47625"/>
              <a:ext cx="165524" cy="2812126"/>
            </a:xfrm>
            <a:prstGeom prst="rect">
              <a:avLst/>
            </a:prstGeom>
          </p:spPr>
          <p:txBody>
            <a:bodyPr anchor="ctr" rtlCol="false" tIns="50800" lIns="50800" bIns="50800" rIns="50800"/>
            <a:lstStyle/>
            <a:p>
              <a:pPr algn="ctr">
                <a:lnSpc>
                  <a:spcPts val="3061"/>
                </a:lnSpc>
              </a:pPr>
            </a:p>
          </p:txBody>
        </p:sp>
      </p:grpSp>
      <p:grpSp>
        <p:nvGrpSpPr>
          <p:cNvPr name="Group 8" id="8"/>
          <p:cNvGrpSpPr>
            <a:grpSpLocks noChangeAspect="true"/>
          </p:cNvGrpSpPr>
          <p:nvPr/>
        </p:nvGrpSpPr>
        <p:grpSpPr>
          <a:xfrm rot="0">
            <a:off x="13309376" y="1556114"/>
            <a:ext cx="3806388" cy="3806373"/>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18610" r="0" b="-18610"/>
              </a:stretch>
            </a:blipFill>
          </p:spPr>
        </p:sp>
      </p:grpSp>
      <p:sp>
        <p:nvSpPr>
          <p:cNvPr name="Freeform 10" id="10"/>
          <p:cNvSpPr/>
          <p:nvPr/>
        </p:nvSpPr>
        <p:spPr>
          <a:xfrm flipH="false" flipV="false" rot="0">
            <a:off x="1298384" y="4624589"/>
            <a:ext cx="4243235" cy="3820471"/>
          </a:xfrm>
          <a:custGeom>
            <a:avLst/>
            <a:gdLst/>
            <a:ahLst/>
            <a:cxnLst/>
            <a:rect r="r" b="b" t="t" l="l"/>
            <a:pathLst>
              <a:path h="3820471" w="4243235">
                <a:moveTo>
                  <a:pt x="0" y="0"/>
                </a:moveTo>
                <a:lnTo>
                  <a:pt x="4243234" y="0"/>
                </a:lnTo>
                <a:lnTo>
                  <a:pt x="4243234" y="3820471"/>
                </a:lnTo>
                <a:lnTo>
                  <a:pt x="0" y="3820471"/>
                </a:lnTo>
                <a:lnTo>
                  <a:pt x="0" y="0"/>
                </a:lnTo>
                <a:close/>
              </a:path>
            </a:pathLst>
          </a:custGeom>
          <a:blipFill>
            <a:blip r:embed="rId3"/>
            <a:stretch>
              <a:fillRect l="-13689" t="0" r="-21450" b="0"/>
            </a:stretch>
          </a:blipFill>
        </p:spPr>
      </p:sp>
      <p:sp>
        <p:nvSpPr>
          <p:cNvPr name="Freeform 11" id="11"/>
          <p:cNvSpPr/>
          <p:nvPr/>
        </p:nvSpPr>
        <p:spPr>
          <a:xfrm flipH="false" flipV="false" rot="0">
            <a:off x="6208368" y="4624589"/>
            <a:ext cx="4243235" cy="3820471"/>
          </a:xfrm>
          <a:custGeom>
            <a:avLst/>
            <a:gdLst/>
            <a:ahLst/>
            <a:cxnLst/>
            <a:rect r="r" b="b" t="t" l="l"/>
            <a:pathLst>
              <a:path h="3820471" w="4243235">
                <a:moveTo>
                  <a:pt x="0" y="0"/>
                </a:moveTo>
                <a:lnTo>
                  <a:pt x="4243235" y="0"/>
                </a:lnTo>
                <a:lnTo>
                  <a:pt x="4243235" y="3820471"/>
                </a:lnTo>
                <a:lnTo>
                  <a:pt x="0" y="3820471"/>
                </a:lnTo>
                <a:lnTo>
                  <a:pt x="0" y="0"/>
                </a:lnTo>
                <a:close/>
              </a:path>
            </a:pathLst>
          </a:custGeom>
          <a:blipFill>
            <a:blip r:embed="rId4"/>
            <a:stretch>
              <a:fillRect l="0" t="-9032" r="0" b="-2032"/>
            </a:stretch>
          </a:blipFill>
        </p:spPr>
      </p:sp>
      <p:sp>
        <p:nvSpPr>
          <p:cNvPr name="TextBox 12" id="12"/>
          <p:cNvSpPr txBox="true"/>
          <p:nvPr/>
        </p:nvSpPr>
        <p:spPr>
          <a:xfrm rot="0">
            <a:off x="6164121" y="8743651"/>
            <a:ext cx="4331729" cy="514649"/>
          </a:xfrm>
          <a:prstGeom prst="rect">
            <a:avLst/>
          </a:prstGeom>
        </p:spPr>
        <p:txBody>
          <a:bodyPr anchor="t" rtlCol="false" tIns="0" lIns="0" bIns="0" rIns="0">
            <a:spAutoFit/>
          </a:bodyPr>
          <a:lstStyle/>
          <a:p>
            <a:pPr algn="ctr">
              <a:lnSpc>
                <a:spcPts val="4183"/>
              </a:lnSpc>
            </a:pPr>
            <a:r>
              <a:rPr lang="en-US" sz="2988" b="true">
                <a:solidFill>
                  <a:srgbClr val="637086"/>
                </a:solidFill>
                <a:latin typeface="Raleway Bold"/>
                <a:ea typeface="Raleway Bold"/>
                <a:cs typeface="Raleway Bold"/>
                <a:sym typeface="Raleway Bold"/>
              </a:rPr>
              <a:t>Alfredo Torres</a:t>
            </a:r>
          </a:p>
        </p:txBody>
      </p:sp>
      <p:sp>
        <p:nvSpPr>
          <p:cNvPr name="TextBox 13" id="13"/>
          <p:cNvSpPr txBox="true"/>
          <p:nvPr/>
        </p:nvSpPr>
        <p:spPr>
          <a:xfrm rot="0">
            <a:off x="6464860" y="9296400"/>
            <a:ext cx="3730250" cy="448988"/>
          </a:xfrm>
          <a:prstGeom prst="rect">
            <a:avLst/>
          </a:prstGeom>
        </p:spPr>
        <p:txBody>
          <a:bodyPr anchor="t" rtlCol="false" tIns="0" lIns="0" bIns="0" rIns="0">
            <a:spAutoFit/>
          </a:bodyPr>
          <a:lstStyle/>
          <a:p>
            <a:pPr algn="ctr">
              <a:lnSpc>
                <a:spcPts val="3602"/>
              </a:lnSpc>
            </a:pPr>
            <a:r>
              <a:rPr lang="en-US" sz="2573">
                <a:solidFill>
                  <a:srgbClr val="545454"/>
                </a:solidFill>
                <a:latin typeface="Raleway"/>
                <a:ea typeface="Raleway"/>
                <a:cs typeface="Raleway"/>
                <a:sym typeface="Raleway"/>
              </a:rPr>
              <a:t>Arquitecto</a:t>
            </a:r>
          </a:p>
        </p:txBody>
      </p:sp>
      <p:sp>
        <p:nvSpPr>
          <p:cNvPr name="TextBox 14" id="14"/>
          <p:cNvSpPr txBox="true"/>
          <p:nvPr/>
        </p:nvSpPr>
        <p:spPr>
          <a:xfrm rot="0">
            <a:off x="1554876" y="9296400"/>
            <a:ext cx="3730250" cy="448988"/>
          </a:xfrm>
          <a:prstGeom prst="rect">
            <a:avLst/>
          </a:prstGeom>
        </p:spPr>
        <p:txBody>
          <a:bodyPr anchor="t" rtlCol="false" tIns="0" lIns="0" bIns="0" rIns="0">
            <a:spAutoFit/>
          </a:bodyPr>
          <a:lstStyle/>
          <a:p>
            <a:pPr algn="ctr">
              <a:lnSpc>
                <a:spcPts val="3602"/>
              </a:lnSpc>
            </a:pPr>
            <a:r>
              <a:rPr lang="en-US" sz="2573">
                <a:solidFill>
                  <a:srgbClr val="545454"/>
                </a:solidFill>
                <a:latin typeface="Raleway"/>
                <a:ea typeface="Raleway"/>
                <a:cs typeface="Raleway"/>
                <a:sym typeface="Raleway"/>
              </a:rPr>
              <a:t>Arquitecto</a:t>
            </a:r>
          </a:p>
        </p:txBody>
      </p:sp>
      <p:sp>
        <p:nvSpPr>
          <p:cNvPr name="TextBox 15" id="15"/>
          <p:cNvSpPr txBox="true"/>
          <p:nvPr/>
        </p:nvSpPr>
        <p:spPr>
          <a:xfrm rot="0">
            <a:off x="13040948" y="5523560"/>
            <a:ext cx="4331729" cy="514649"/>
          </a:xfrm>
          <a:prstGeom prst="rect">
            <a:avLst/>
          </a:prstGeom>
        </p:spPr>
        <p:txBody>
          <a:bodyPr anchor="t" rtlCol="false" tIns="0" lIns="0" bIns="0" rIns="0">
            <a:spAutoFit/>
          </a:bodyPr>
          <a:lstStyle/>
          <a:p>
            <a:pPr algn="ctr">
              <a:lnSpc>
                <a:spcPts val="4183"/>
              </a:lnSpc>
            </a:pPr>
            <a:r>
              <a:rPr lang="en-US" sz="2988" b="true">
                <a:solidFill>
                  <a:srgbClr val="637086"/>
                </a:solidFill>
                <a:latin typeface="Raleway Bold"/>
                <a:ea typeface="Raleway Bold"/>
                <a:cs typeface="Raleway Bold"/>
                <a:sym typeface="Raleway Bold"/>
              </a:rPr>
              <a:t>Ricardo Soto</a:t>
            </a:r>
          </a:p>
        </p:txBody>
      </p:sp>
      <p:sp>
        <p:nvSpPr>
          <p:cNvPr name="TextBox 16" id="16"/>
          <p:cNvSpPr txBox="true"/>
          <p:nvPr/>
        </p:nvSpPr>
        <p:spPr>
          <a:xfrm rot="0">
            <a:off x="1298384" y="8743651"/>
            <a:ext cx="4331729" cy="514649"/>
          </a:xfrm>
          <a:prstGeom prst="rect">
            <a:avLst/>
          </a:prstGeom>
        </p:spPr>
        <p:txBody>
          <a:bodyPr anchor="t" rtlCol="false" tIns="0" lIns="0" bIns="0" rIns="0">
            <a:spAutoFit/>
          </a:bodyPr>
          <a:lstStyle/>
          <a:p>
            <a:pPr algn="ctr">
              <a:lnSpc>
                <a:spcPts val="4183"/>
              </a:lnSpc>
            </a:pPr>
            <a:r>
              <a:rPr lang="en-US" b="true" sz="2988" spc="-59">
                <a:solidFill>
                  <a:srgbClr val="637086"/>
                </a:solidFill>
                <a:latin typeface="Raleway Bold"/>
                <a:ea typeface="Raleway Bold"/>
                <a:cs typeface="Raleway Bold"/>
                <a:sym typeface="Raleway Bold"/>
              </a:rPr>
              <a:t>Horacio Olivo</a:t>
            </a:r>
          </a:p>
        </p:txBody>
      </p:sp>
      <p:sp>
        <p:nvSpPr>
          <p:cNvPr name="TextBox 17" id="17"/>
          <p:cNvSpPr txBox="true"/>
          <p:nvPr/>
        </p:nvSpPr>
        <p:spPr>
          <a:xfrm rot="0">
            <a:off x="12926041" y="6218332"/>
            <a:ext cx="4573058" cy="3039968"/>
          </a:xfrm>
          <a:prstGeom prst="rect">
            <a:avLst/>
          </a:prstGeom>
        </p:spPr>
        <p:txBody>
          <a:bodyPr anchor="t" rtlCol="false" tIns="0" lIns="0" bIns="0" rIns="0">
            <a:spAutoFit/>
          </a:bodyPr>
          <a:lstStyle/>
          <a:p>
            <a:pPr algn="ctr">
              <a:lnSpc>
                <a:spcPts val="3067"/>
              </a:lnSpc>
            </a:pPr>
            <a:r>
              <a:rPr lang="en-US" sz="2191">
                <a:solidFill>
                  <a:srgbClr val="637086"/>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8" id="18"/>
          <p:cNvSpPr txBox="true"/>
          <p:nvPr/>
        </p:nvSpPr>
        <p:spPr>
          <a:xfrm rot="0">
            <a:off x="1298384" y="769815"/>
            <a:ext cx="8039134" cy="1117731"/>
          </a:xfrm>
          <a:prstGeom prst="rect">
            <a:avLst/>
          </a:prstGeom>
        </p:spPr>
        <p:txBody>
          <a:bodyPr anchor="t" rtlCol="false" tIns="0" lIns="0" bIns="0" rIns="0">
            <a:spAutoFit/>
          </a:bodyPr>
          <a:lstStyle/>
          <a:p>
            <a:pPr algn="l">
              <a:lnSpc>
                <a:spcPts val="9075"/>
              </a:lnSpc>
            </a:pPr>
            <a:r>
              <a:rPr lang="en-US" sz="6482" b="true">
                <a:solidFill>
                  <a:srgbClr val="545454"/>
                </a:solidFill>
                <a:latin typeface="Raleway Heavy"/>
                <a:ea typeface="Raleway Heavy"/>
                <a:cs typeface="Raleway Heavy"/>
                <a:sym typeface="Raleway Heavy"/>
              </a:rPr>
              <a:t>NUESTRA GENTE</a:t>
            </a:r>
          </a:p>
        </p:txBody>
      </p:sp>
      <p:sp>
        <p:nvSpPr>
          <p:cNvPr name="TextBox 19" id="19"/>
          <p:cNvSpPr txBox="true"/>
          <p:nvPr/>
        </p:nvSpPr>
        <p:spPr>
          <a:xfrm rot="0">
            <a:off x="13309376" y="485944"/>
            <a:ext cx="3794873" cy="658941"/>
          </a:xfrm>
          <a:prstGeom prst="rect">
            <a:avLst/>
          </a:prstGeom>
        </p:spPr>
        <p:txBody>
          <a:bodyPr anchor="t" rtlCol="false" tIns="0" lIns="0" bIns="0" rIns="0">
            <a:spAutoFit/>
          </a:bodyPr>
          <a:lstStyle/>
          <a:p>
            <a:pPr algn="ctr">
              <a:lnSpc>
                <a:spcPts val="5266"/>
              </a:lnSpc>
            </a:pPr>
            <a:r>
              <a:rPr lang="en-US" b="true" sz="3761">
                <a:solidFill>
                  <a:srgbClr val="637086"/>
                </a:solidFill>
                <a:latin typeface="Raleway Heavy"/>
                <a:ea typeface="Raleway Heavy"/>
                <a:cs typeface="Raleway Heavy"/>
                <a:sym typeface="Raleway Heavy"/>
              </a:rPr>
              <a:t>INGENIERO</a:t>
            </a:r>
          </a:p>
        </p:txBody>
      </p:sp>
      <p:sp>
        <p:nvSpPr>
          <p:cNvPr name="TextBox 20" id="20"/>
          <p:cNvSpPr txBox="true"/>
          <p:nvPr/>
        </p:nvSpPr>
        <p:spPr>
          <a:xfrm rot="0">
            <a:off x="1298384" y="1977597"/>
            <a:ext cx="9882045" cy="629223"/>
          </a:xfrm>
          <a:prstGeom prst="rect">
            <a:avLst/>
          </a:prstGeom>
        </p:spPr>
        <p:txBody>
          <a:bodyPr anchor="t" rtlCol="false" tIns="0" lIns="0" bIns="0" rIns="0">
            <a:spAutoFit/>
          </a:bodyPr>
          <a:lstStyle/>
          <a:p>
            <a:pPr algn="l">
              <a:lnSpc>
                <a:spcPts val="5011"/>
              </a:lnSpc>
            </a:pPr>
            <a:r>
              <a:rPr lang="en-US" sz="3579">
                <a:solidFill>
                  <a:srgbClr val="545454"/>
                </a:solidFill>
                <a:latin typeface="Raleway"/>
                <a:ea typeface="Raleway"/>
                <a:cs typeface="Raleway"/>
                <a:sym typeface="Raleway"/>
              </a:rPr>
              <a:t>Conozca nuestros recursos de más valor.</a:t>
            </a:r>
          </a:p>
        </p:txBody>
      </p:sp>
      <p:sp>
        <p:nvSpPr>
          <p:cNvPr name="TextBox 21" id="21"/>
          <p:cNvSpPr txBox="true"/>
          <p:nvPr/>
        </p:nvSpPr>
        <p:spPr>
          <a:xfrm rot="0">
            <a:off x="1298384" y="2730711"/>
            <a:ext cx="10128533" cy="998528"/>
          </a:xfrm>
          <a:prstGeom prst="rect">
            <a:avLst/>
          </a:prstGeom>
        </p:spPr>
        <p:txBody>
          <a:bodyPr anchor="t" rtlCol="false" tIns="0" lIns="0" bIns="0" rIns="0">
            <a:spAutoFit/>
          </a:bodyPr>
          <a:lstStyle/>
          <a:p>
            <a:pPr algn="l">
              <a:lnSpc>
                <a:spcPts val="2629"/>
              </a:lnSpc>
            </a:pPr>
            <a:r>
              <a:rPr lang="en-US" sz="1878">
                <a:solidFill>
                  <a:srgbClr val="545454"/>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
        <p:nvSpPr>
          <p:cNvPr name="AutoShape 22" id="22"/>
          <p:cNvSpPr/>
          <p:nvPr/>
        </p:nvSpPr>
        <p:spPr>
          <a:xfrm>
            <a:off x="1298534" y="1920948"/>
            <a:ext cx="6718703" cy="0"/>
          </a:xfrm>
          <a:prstGeom prst="line">
            <a:avLst/>
          </a:prstGeom>
          <a:ln cap="flat" w="85725">
            <a:solidFill>
              <a:srgbClr val="FFDE59"/>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37086"/>
        </a:solidFill>
      </p:bgPr>
    </p:bg>
    <p:spTree>
      <p:nvGrpSpPr>
        <p:cNvPr id="1" name=""/>
        <p:cNvGrpSpPr/>
        <p:nvPr/>
      </p:nvGrpSpPr>
      <p:grpSpPr>
        <a:xfrm>
          <a:off x="0" y="0"/>
          <a:ext cx="0" cy="0"/>
          <a:chOff x="0" y="0"/>
          <a:chExt cx="0" cy="0"/>
        </a:xfrm>
      </p:grpSpPr>
      <p:grpSp>
        <p:nvGrpSpPr>
          <p:cNvPr name="Group 2" id="2"/>
          <p:cNvGrpSpPr/>
          <p:nvPr/>
        </p:nvGrpSpPr>
        <p:grpSpPr>
          <a:xfrm rot="0">
            <a:off x="3947074" y="-205619"/>
            <a:ext cx="10393853" cy="10698239"/>
            <a:chOff x="0" y="0"/>
            <a:chExt cx="2807108" cy="2889314"/>
          </a:xfrm>
        </p:grpSpPr>
        <p:sp>
          <p:nvSpPr>
            <p:cNvPr name="Freeform 3" id="3"/>
            <p:cNvSpPr/>
            <p:nvPr/>
          </p:nvSpPr>
          <p:spPr>
            <a:xfrm flipH="false" flipV="false" rot="0">
              <a:off x="0" y="0"/>
              <a:ext cx="2807108" cy="2889314"/>
            </a:xfrm>
            <a:custGeom>
              <a:avLst/>
              <a:gdLst/>
              <a:ahLst/>
              <a:cxnLst/>
              <a:rect r="r" b="b" t="t" l="l"/>
              <a:pathLst>
                <a:path h="2889314" w="2807108">
                  <a:moveTo>
                    <a:pt x="0" y="0"/>
                  </a:moveTo>
                  <a:lnTo>
                    <a:pt x="2807108" y="0"/>
                  </a:lnTo>
                  <a:lnTo>
                    <a:pt x="2807108" y="2889314"/>
                  </a:lnTo>
                  <a:lnTo>
                    <a:pt x="0" y="2889314"/>
                  </a:lnTo>
                  <a:close/>
                </a:path>
              </a:pathLst>
            </a:custGeom>
            <a:solidFill>
              <a:srgbClr val="FFDE59"/>
            </a:solidFill>
          </p:spPr>
        </p:sp>
        <p:sp>
          <p:nvSpPr>
            <p:cNvPr name="TextBox 4" id="4"/>
            <p:cNvSpPr txBox="true"/>
            <p:nvPr/>
          </p:nvSpPr>
          <p:spPr>
            <a:xfrm>
              <a:off x="0" y="-47625"/>
              <a:ext cx="2807108" cy="2936939"/>
            </a:xfrm>
            <a:prstGeom prst="rect">
              <a:avLst/>
            </a:prstGeom>
          </p:spPr>
          <p:txBody>
            <a:bodyPr anchor="ctr" rtlCol="false" tIns="50800" lIns="50800" bIns="50800" rIns="50800"/>
            <a:lstStyle/>
            <a:p>
              <a:pPr algn="ctr">
                <a:lnSpc>
                  <a:spcPts val="3061"/>
                </a:lnSpc>
              </a:pPr>
            </a:p>
          </p:txBody>
        </p:sp>
      </p:grpSp>
      <p:grpSp>
        <p:nvGrpSpPr>
          <p:cNvPr name="Group 5" id="5"/>
          <p:cNvGrpSpPr/>
          <p:nvPr/>
        </p:nvGrpSpPr>
        <p:grpSpPr>
          <a:xfrm rot="0">
            <a:off x="524379" y="3847307"/>
            <a:ext cx="4443814" cy="4896386"/>
            <a:chOff x="0" y="0"/>
            <a:chExt cx="1170387" cy="1289583"/>
          </a:xfrm>
        </p:grpSpPr>
        <p:sp>
          <p:nvSpPr>
            <p:cNvPr name="Freeform 6" id="6"/>
            <p:cNvSpPr/>
            <p:nvPr/>
          </p:nvSpPr>
          <p:spPr>
            <a:xfrm flipH="false" flipV="false" rot="0">
              <a:off x="0" y="0"/>
              <a:ext cx="1170387" cy="1289583"/>
            </a:xfrm>
            <a:custGeom>
              <a:avLst/>
              <a:gdLst/>
              <a:ahLst/>
              <a:cxnLst/>
              <a:rect r="r" b="b" t="t" l="l"/>
              <a:pathLst>
                <a:path h="1289583" w="1170387">
                  <a:moveTo>
                    <a:pt x="0" y="0"/>
                  </a:moveTo>
                  <a:lnTo>
                    <a:pt x="1170387" y="0"/>
                  </a:lnTo>
                  <a:lnTo>
                    <a:pt x="1170387" y="1289583"/>
                  </a:lnTo>
                  <a:lnTo>
                    <a:pt x="0" y="1289583"/>
                  </a:lnTo>
                  <a:close/>
                </a:path>
              </a:pathLst>
            </a:custGeom>
            <a:solidFill>
              <a:srgbClr val="FFFFFF"/>
            </a:solidFill>
          </p:spPr>
        </p:sp>
        <p:sp>
          <p:nvSpPr>
            <p:cNvPr name="TextBox 7" id="7"/>
            <p:cNvSpPr txBox="true"/>
            <p:nvPr/>
          </p:nvSpPr>
          <p:spPr>
            <a:xfrm>
              <a:off x="0" y="-47625"/>
              <a:ext cx="1170387" cy="1337208"/>
            </a:xfrm>
            <a:prstGeom prst="rect">
              <a:avLst/>
            </a:prstGeom>
          </p:spPr>
          <p:txBody>
            <a:bodyPr anchor="ctr" rtlCol="false" tIns="50800" lIns="50800" bIns="50800" rIns="50800"/>
            <a:lstStyle/>
            <a:p>
              <a:pPr algn="ctr">
                <a:lnSpc>
                  <a:spcPts val="3061"/>
                </a:lnSpc>
              </a:pPr>
            </a:p>
          </p:txBody>
        </p:sp>
      </p:grpSp>
      <p:grpSp>
        <p:nvGrpSpPr>
          <p:cNvPr name="Group 8" id="8"/>
          <p:cNvGrpSpPr/>
          <p:nvPr/>
        </p:nvGrpSpPr>
        <p:grpSpPr>
          <a:xfrm rot="0">
            <a:off x="6922093" y="3847307"/>
            <a:ext cx="4443814" cy="4896386"/>
            <a:chOff x="0" y="0"/>
            <a:chExt cx="1170387" cy="1289583"/>
          </a:xfrm>
        </p:grpSpPr>
        <p:sp>
          <p:nvSpPr>
            <p:cNvPr name="Freeform 9" id="9"/>
            <p:cNvSpPr/>
            <p:nvPr/>
          </p:nvSpPr>
          <p:spPr>
            <a:xfrm flipH="false" flipV="false" rot="0">
              <a:off x="0" y="0"/>
              <a:ext cx="1170387" cy="1289583"/>
            </a:xfrm>
            <a:custGeom>
              <a:avLst/>
              <a:gdLst/>
              <a:ahLst/>
              <a:cxnLst/>
              <a:rect r="r" b="b" t="t" l="l"/>
              <a:pathLst>
                <a:path h="1289583" w="1170387">
                  <a:moveTo>
                    <a:pt x="0" y="0"/>
                  </a:moveTo>
                  <a:lnTo>
                    <a:pt x="1170387" y="0"/>
                  </a:lnTo>
                  <a:lnTo>
                    <a:pt x="1170387" y="1289583"/>
                  </a:lnTo>
                  <a:lnTo>
                    <a:pt x="0" y="1289583"/>
                  </a:lnTo>
                  <a:close/>
                </a:path>
              </a:pathLst>
            </a:custGeom>
            <a:solidFill>
              <a:srgbClr val="FFFFFF"/>
            </a:solidFill>
          </p:spPr>
        </p:sp>
        <p:sp>
          <p:nvSpPr>
            <p:cNvPr name="TextBox 10" id="10"/>
            <p:cNvSpPr txBox="true"/>
            <p:nvPr/>
          </p:nvSpPr>
          <p:spPr>
            <a:xfrm>
              <a:off x="0" y="-47625"/>
              <a:ext cx="1170387" cy="1337208"/>
            </a:xfrm>
            <a:prstGeom prst="rect">
              <a:avLst/>
            </a:prstGeom>
          </p:spPr>
          <p:txBody>
            <a:bodyPr anchor="ctr" rtlCol="false" tIns="50800" lIns="50800" bIns="50800" rIns="50800"/>
            <a:lstStyle/>
            <a:p>
              <a:pPr algn="ctr">
                <a:lnSpc>
                  <a:spcPts val="3061"/>
                </a:lnSpc>
              </a:pPr>
            </a:p>
          </p:txBody>
        </p:sp>
      </p:grpSp>
      <p:grpSp>
        <p:nvGrpSpPr>
          <p:cNvPr name="Group 11" id="11"/>
          <p:cNvGrpSpPr/>
          <p:nvPr/>
        </p:nvGrpSpPr>
        <p:grpSpPr>
          <a:xfrm rot="0">
            <a:off x="13319807" y="3847307"/>
            <a:ext cx="4443814" cy="4896386"/>
            <a:chOff x="0" y="0"/>
            <a:chExt cx="1170387" cy="1289583"/>
          </a:xfrm>
        </p:grpSpPr>
        <p:sp>
          <p:nvSpPr>
            <p:cNvPr name="Freeform 12" id="12"/>
            <p:cNvSpPr/>
            <p:nvPr/>
          </p:nvSpPr>
          <p:spPr>
            <a:xfrm flipH="false" flipV="false" rot="0">
              <a:off x="0" y="0"/>
              <a:ext cx="1170387" cy="1289583"/>
            </a:xfrm>
            <a:custGeom>
              <a:avLst/>
              <a:gdLst/>
              <a:ahLst/>
              <a:cxnLst/>
              <a:rect r="r" b="b" t="t" l="l"/>
              <a:pathLst>
                <a:path h="1289583" w="1170387">
                  <a:moveTo>
                    <a:pt x="0" y="0"/>
                  </a:moveTo>
                  <a:lnTo>
                    <a:pt x="1170387" y="0"/>
                  </a:lnTo>
                  <a:lnTo>
                    <a:pt x="1170387" y="1289583"/>
                  </a:lnTo>
                  <a:lnTo>
                    <a:pt x="0" y="1289583"/>
                  </a:lnTo>
                  <a:close/>
                </a:path>
              </a:pathLst>
            </a:custGeom>
            <a:solidFill>
              <a:srgbClr val="FFFFFF"/>
            </a:solidFill>
          </p:spPr>
        </p:sp>
        <p:sp>
          <p:nvSpPr>
            <p:cNvPr name="TextBox 13" id="13"/>
            <p:cNvSpPr txBox="true"/>
            <p:nvPr/>
          </p:nvSpPr>
          <p:spPr>
            <a:xfrm>
              <a:off x="0" y="-47625"/>
              <a:ext cx="1170387" cy="1337208"/>
            </a:xfrm>
            <a:prstGeom prst="rect">
              <a:avLst/>
            </a:prstGeom>
          </p:spPr>
          <p:txBody>
            <a:bodyPr anchor="ctr" rtlCol="false" tIns="50800" lIns="50800" bIns="50800" rIns="50800"/>
            <a:lstStyle/>
            <a:p>
              <a:pPr algn="ctr">
                <a:lnSpc>
                  <a:spcPts val="3061"/>
                </a:lnSpc>
              </a:pPr>
            </a:p>
          </p:txBody>
        </p:sp>
      </p:grpSp>
      <p:grpSp>
        <p:nvGrpSpPr>
          <p:cNvPr name="Group 14" id="14"/>
          <p:cNvGrpSpPr>
            <a:grpSpLocks noChangeAspect="true"/>
          </p:cNvGrpSpPr>
          <p:nvPr/>
        </p:nvGrpSpPr>
        <p:grpSpPr>
          <a:xfrm rot="0">
            <a:off x="14340926" y="2612691"/>
            <a:ext cx="2469242" cy="2469233"/>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2332" t="0" r="-22332" b="0"/>
              </a:stretch>
            </a:blipFill>
          </p:spPr>
        </p:sp>
      </p:grpSp>
      <p:grpSp>
        <p:nvGrpSpPr>
          <p:cNvPr name="Group 16" id="16"/>
          <p:cNvGrpSpPr>
            <a:grpSpLocks noChangeAspect="true"/>
          </p:cNvGrpSpPr>
          <p:nvPr/>
        </p:nvGrpSpPr>
        <p:grpSpPr>
          <a:xfrm rot="0">
            <a:off x="7909379" y="2612691"/>
            <a:ext cx="2469242" cy="2469233"/>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187" t="0" r="-25187" b="0"/>
              </a:stretch>
            </a:blipFill>
          </p:spPr>
        </p:sp>
      </p:grpSp>
      <p:grpSp>
        <p:nvGrpSpPr>
          <p:cNvPr name="Group 18" id="18"/>
          <p:cNvGrpSpPr>
            <a:grpSpLocks noChangeAspect="true"/>
          </p:cNvGrpSpPr>
          <p:nvPr/>
        </p:nvGrpSpPr>
        <p:grpSpPr>
          <a:xfrm rot="0">
            <a:off x="1511664" y="2612691"/>
            <a:ext cx="2469242" cy="2469233"/>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t="0" r="-24999" b="0"/>
              </a:stretch>
            </a:blipFill>
          </p:spPr>
        </p:sp>
      </p:grpSp>
      <p:sp>
        <p:nvSpPr>
          <p:cNvPr name="TextBox 20" id="20"/>
          <p:cNvSpPr txBox="true"/>
          <p:nvPr/>
        </p:nvSpPr>
        <p:spPr>
          <a:xfrm rot="0">
            <a:off x="13786594" y="5300837"/>
            <a:ext cx="3568422" cy="426185"/>
          </a:xfrm>
          <a:prstGeom prst="rect">
            <a:avLst/>
          </a:prstGeom>
        </p:spPr>
        <p:txBody>
          <a:bodyPr anchor="t" rtlCol="false" tIns="0" lIns="0" bIns="0" rIns="0">
            <a:spAutoFit/>
          </a:bodyPr>
          <a:lstStyle/>
          <a:p>
            <a:pPr algn="ctr">
              <a:lnSpc>
                <a:spcPts val="3446"/>
              </a:lnSpc>
            </a:pPr>
            <a:r>
              <a:rPr lang="en-US" sz="2461" b="true">
                <a:solidFill>
                  <a:srgbClr val="637086"/>
                </a:solidFill>
                <a:latin typeface="Raleway Bold"/>
                <a:ea typeface="Raleway Bold"/>
                <a:cs typeface="Raleway Bold"/>
                <a:sym typeface="Raleway Bold"/>
              </a:rPr>
              <a:t>Residencias Vibras</a:t>
            </a:r>
          </a:p>
        </p:txBody>
      </p:sp>
      <p:sp>
        <p:nvSpPr>
          <p:cNvPr name="TextBox 21" id="21"/>
          <p:cNvSpPr txBox="true"/>
          <p:nvPr/>
        </p:nvSpPr>
        <p:spPr>
          <a:xfrm rot="0">
            <a:off x="7355046" y="5300837"/>
            <a:ext cx="3568422" cy="426185"/>
          </a:xfrm>
          <a:prstGeom prst="rect">
            <a:avLst/>
          </a:prstGeom>
        </p:spPr>
        <p:txBody>
          <a:bodyPr anchor="t" rtlCol="false" tIns="0" lIns="0" bIns="0" rIns="0">
            <a:spAutoFit/>
          </a:bodyPr>
          <a:lstStyle/>
          <a:p>
            <a:pPr algn="ctr">
              <a:lnSpc>
                <a:spcPts val="3446"/>
              </a:lnSpc>
            </a:pPr>
            <a:r>
              <a:rPr lang="en-US" sz="2461" b="true">
                <a:solidFill>
                  <a:srgbClr val="637086"/>
                </a:solidFill>
                <a:latin typeface="Raleway Bold"/>
                <a:ea typeface="Raleway Bold"/>
                <a:cs typeface="Raleway Bold"/>
                <a:sym typeface="Raleway Bold"/>
              </a:rPr>
              <a:t>Hotel Ensigna</a:t>
            </a:r>
          </a:p>
        </p:txBody>
      </p:sp>
      <p:sp>
        <p:nvSpPr>
          <p:cNvPr name="TextBox 22" id="22"/>
          <p:cNvSpPr txBox="true"/>
          <p:nvPr/>
        </p:nvSpPr>
        <p:spPr>
          <a:xfrm rot="0">
            <a:off x="957332" y="5300837"/>
            <a:ext cx="3568422" cy="426185"/>
          </a:xfrm>
          <a:prstGeom prst="rect">
            <a:avLst/>
          </a:prstGeom>
        </p:spPr>
        <p:txBody>
          <a:bodyPr anchor="t" rtlCol="false" tIns="0" lIns="0" bIns="0" rIns="0">
            <a:spAutoFit/>
          </a:bodyPr>
          <a:lstStyle/>
          <a:p>
            <a:pPr algn="ctr">
              <a:lnSpc>
                <a:spcPts val="3446"/>
              </a:lnSpc>
            </a:pPr>
            <a:r>
              <a:rPr lang="en-US" sz="2461" b="true">
                <a:solidFill>
                  <a:srgbClr val="637086"/>
                </a:solidFill>
                <a:latin typeface="Raleway Bold"/>
                <a:ea typeface="Raleway Bold"/>
                <a:cs typeface="Raleway Bold"/>
                <a:sym typeface="Raleway Bold"/>
              </a:rPr>
              <a:t>Oficinas Borcelle</a:t>
            </a:r>
          </a:p>
        </p:txBody>
      </p:sp>
      <p:sp>
        <p:nvSpPr>
          <p:cNvPr name="TextBox 23" id="23"/>
          <p:cNvSpPr txBox="true"/>
          <p:nvPr/>
        </p:nvSpPr>
        <p:spPr>
          <a:xfrm rot="0">
            <a:off x="13691935" y="5955622"/>
            <a:ext cx="3767226" cy="2512678"/>
          </a:xfrm>
          <a:prstGeom prst="rect">
            <a:avLst/>
          </a:prstGeom>
        </p:spPr>
        <p:txBody>
          <a:bodyPr anchor="t" rtlCol="false" tIns="0" lIns="0" bIns="0" rIns="0">
            <a:spAutoFit/>
          </a:bodyPr>
          <a:lstStyle/>
          <a:p>
            <a:pPr algn="ctr">
              <a:lnSpc>
                <a:spcPts val="2527"/>
              </a:lnSpc>
            </a:pPr>
            <a:r>
              <a:rPr lang="en-US" sz="1805">
                <a:solidFill>
                  <a:srgbClr val="637086"/>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4" id="24"/>
          <p:cNvSpPr txBox="true"/>
          <p:nvPr/>
        </p:nvSpPr>
        <p:spPr>
          <a:xfrm rot="0">
            <a:off x="7260387" y="5955622"/>
            <a:ext cx="3767226" cy="2512678"/>
          </a:xfrm>
          <a:prstGeom prst="rect">
            <a:avLst/>
          </a:prstGeom>
        </p:spPr>
        <p:txBody>
          <a:bodyPr anchor="t" rtlCol="false" tIns="0" lIns="0" bIns="0" rIns="0">
            <a:spAutoFit/>
          </a:bodyPr>
          <a:lstStyle/>
          <a:p>
            <a:pPr algn="ctr">
              <a:lnSpc>
                <a:spcPts val="2527"/>
              </a:lnSpc>
            </a:pPr>
            <a:r>
              <a:rPr lang="en-US" sz="1805">
                <a:solidFill>
                  <a:srgbClr val="637086"/>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5" id="25"/>
          <p:cNvSpPr txBox="true"/>
          <p:nvPr/>
        </p:nvSpPr>
        <p:spPr>
          <a:xfrm rot="0">
            <a:off x="862673" y="5955622"/>
            <a:ext cx="3767226" cy="2512678"/>
          </a:xfrm>
          <a:prstGeom prst="rect">
            <a:avLst/>
          </a:prstGeom>
        </p:spPr>
        <p:txBody>
          <a:bodyPr anchor="t" rtlCol="false" tIns="0" lIns="0" bIns="0" rIns="0">
            <a:spAutoFit/>
          </a:bodyPr>
          <a:lstStyle/>
          <a:p>
            <a:pPr algn="ctr">
              <a:lnSpc>
                <a:spcPts val="2527"/>
              </a:lnSpc>
            </a:pPr>
            <a:r>
              <a:rPr lang="en-US" sz="1805">
                <a:solidFill>
                  <a:srgbClr val="637086"/>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
        <p:nvSpPr>
          <p:cNvPr name="AutoShape 26" id="26"/>
          <p:cNvSpPr/>
          <p:nvPr/>
        </p:nvSpPr>
        <p:spPr>
          <a:xfrm>
            <a:off x="13704737" y="5841321"/>
            <a:ext cx="3673954" cy="19050"/>
          </a:xfrm>
          <a:prstGeom prst="line">
            <a:avLst/>
          </a:prstGeom>
          <a:ln cap="flat" w="38100">
            <a:solidFill>
              <a:srgbClr val="637086"/>
            </a:solidFill>
            <a:prstDash val="solid"/>
            <a:headEnd type="none" len="sm" w="sm"/>
            <a:tailEnd type="none" len="sm" w="sm"/>
          </a:ln>
        </p:spPr>
      </p:sp>
      <p:sp>
        <p:nvSpPr>
          <p:cNvPr name="AutoShape 27" id="27"/>
          <p:cNvSpPr/>
          <p:nvPr/>
        </p:nvSpPr>
        <p:spPr>
          <a:xfrm>
            <a:off x="7307023" y="5841321"/>
            <a:ext cx="3673954" cy="19050"/>
          </a:xfrm>
          <a:prstGeom prst="line">
            <a:avLst/>
          </a:prstGeom>
          <a:ln cap="flat" w="38100">
            <a:solidFill>
              <a:srgbClr val="637086"/>
            </a:solidFill>
            <a:prstDash val="solid"/>
            <a:headEnd type="none" len="sm" w="sm"/>
            <a:tailEnd type="none" len="sm" w="sm"/>
          </a:ln>
        </p:spPr>
      </p:sp>
      <p:sp>
        <p:nvSpPr>
          <p:cNvPr name="AutoShape 28" id="28"/>
          <p:cNvSpPr/>
          <p:nvPr/>
        </p:nvSpPr>
        <p:spPr>
          <a:xfrm>
            <a:off x="5567786" y="1610530"/>
            <a:ext cx="7151017" cy="0"/>
          </a:xfrm>
          <a:prstGeom prst="line">
            <a:avLst/>
          </a:prstGeom>
          <a:ln cap="flat" w="47625">
            <a:solidFill>
              <a:srgbClr val="545454"/>
            </a:solidFill>
            <a:prstDash val="solid"/>
            <a:headEnd type="none" len="sm" w="sm"/>
            <a:tailEnd type="none" len="sm" w="sm"/>
          </a:ln>
        </p:spPr>
      </p:sp>
      <p:sp>
        <p:nvSpPr>
          <p:cNvPr name="AutoShape 29" id="29"/>
          <p:cNvSpPr/>
          <p:nvPr/>
        </p:nvSpPr>
        <p:spPr>
          <a:xfrm>
            <a:off x="875475" y="5841321"/>
            <a:ext cx="3673954" cy="19050"/>
          </a:xfrm>
          <a:prstGeom prst="line">
            <a:avLst/>
          </a:prstGeom>
          <a:ln cap="flat" w="38100">
            <a:solidFill>
              <a:srgbClr val="637086"/>
            </a:solidFill>
            <a:prstDash val="solid"/>
            <a:headEnd type="none" len="sm" w="sm"/>
            <a:tailEnd type="none" len="sm" w="sm"/>
          </a:ln>
        </p:spPr>
      </p:sp>
      <p:sp>
        <p:nvSpPr>
          <p:cNvPr name="TextBox 30" id="30"/>
          <p:cNvSpPr txBox="true"/>
          <p:nvPr/>
        </p:nvSpPr>
        <p:spPr>
          <a:xfrm rot="0">
            <a:off x="3947074" y="310942"/>
            <a:ext cx="10393853" cy="1232805"/>
          </a:xfrm>
          <a:prstGeom prst="rect">
            <a:avLst/>
          </a:prstGeom>
        </p:spPr>
        <p:txBody>
          <a:bodyPr anchor="t" rtlCol="false" tIns="0" lIns="0" bIns="0" rIns="0">
            <a:spAutoFit/>
          </a:bodyPr>
          <a:lstStyle/>
          <a:p>
            <a:pPr algn="ctr">
              <a:lnSpc>
                <a:spcPts val="9926"/>
              </a:lnSpc>
            </a:pPr>
            <a:r>
              <a:rPr lang="en-US" b="true" sz="7090">
                <a:solidFill>
                  <a:srgbClr val="545454"/>
                </a:solidFill>
                <a:latin typeface="Raleway Heavy"/>
                <a:ea typeface="Raleway Heavy"/>
                <a:cs typeface="Raleway Heavy"/>
                <a:sym typeface="Raleway Heavy"/>
              </a:rPr>
              <a:t>NUESTRA HISTORIA</a:t>
            </a:r>
          </a:p>
        </p:txBody>
      </p:sp>
      <p:sp>
        <p:nvSpPr>
          <p:cNvPr name="TextBox 31" id="31"/>
          <p:cNvSpPr txBox="true"/>
          <p:nvPr/>
        </p:nvSpPr>
        <p:spPr>
          <a:xfrm rot="0">
            <a:off x="3947074" y="1690769"/>
            <a:ext cx="10393853" cy="645594"/>
          </a:xfrm>
          <a:prstGeom prst="rect">
            <a:avLst/>
          </a:prstGeom>
        </p:spPr>
        <p:txBody>
          <a:bodyPr anchor="t" rtlCol="false" tIns="0" lIns="0" bIns="0" rIns="0">
            <a:spAutoFit/>
          </a:bodyPr>
          <a:lstStyle/>
          <a:p>
            <a:pPr algn="ctr">
              <a:lnSpc>
                <a:spcPts val="5219"/>
              </a:lnSpc>
            </a:pPr>
            <a:r>
              <a:rPr lang="en-US" sz="3728">
                <a:solidFill>
                  <a:srgbClr val="545454"/>
                </a:solidFill>
                <a:latin typeface="Raleway"/>
                <a:ea typeface="Raleway"/>
                <a:cs typeface="Raleway"/>
                <a:sym typeface="Raleway"/>
              </a:rPr>
              <a:t>Conozca la experiencia en el rubro.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50346" y="-690875"/>
            <a:ext cx="10237654" cy="11514917"/>
            <a:chOff x="0" y="0"/>
            <a:chExt cx="2696337" cy="3032735"/>
          </a:xfrm>
        </p:grpSpPr>
        <p:sp>
          <p:nvSpPr>
            <p:cNvPr name="Freeform 3" id="3"/>
            <p:cNvSpPr/>
            <p:nvPr/>
          </p:nvSpPr>
          <p:spPr>
            <a:xfrm flipH="false" flipV="false" rot="0">
              <a:off x="0" y="0"/>
              <a:ext cx="2696337" cy="3032735"/>
            </a:xfrm>
            <a:custGeom>
              <a:avLst/>
              <a:gdLst/>
              <a:ahLst/>
              <a:cxnLst/>
              <a:rect r="r" b="b" t="t" l="l"/>
              <a:pathLst>
                <a:path h="3032735" w="2696337">
                  <a:moveTo>
                    <a:pt x="0" y="0"/>
                  </a:moveTo>
                  <a:lnTo>
                    <a:pt x="2696337" y="0"/>
                  </a:lnTo>
                  <a:lnTo>
                    <a:pt x="2696337" y="3032735"/>
                  </a:lnTo>
                  <a:lnTo>
                    <a:pt x="0" y="3032735"/>
                  </a:lnTo>
                  <a:close/>
                </a:path>
              </a:pathLst>
            </a:custGeom>
            <a:solidFill>
              <a:srgbClr val="637086"/>
            </a:solidFill>
          </p:spPr>
        </p:sp>
        <p:sp>
          <p:nvSpPr>
            <p:cNvPr name="TextBox 4" id="4"/>
            <p:cNvSpPr txBox="true"/>
            <p:nvPr/>
          </p:nvSpPr>
          <p:spPr>
            <a:xfrm>
              <a:off x="0" y="-38100"/>
              <a:ext cx="2696337" cy="307083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758735" y="811379"/>
            <a:ext cx="4126754" cy="4125995"/>
          </a:xfrm>
          <a:custGeom>
            <a:avLst/>
            <a:gdLst/>
            <a:ahLst/>
            <a:cxnLst/>
            <a:rect r="r" b="b" t="t" l="l"/>
            <a:pathLst>
              <a:path h="4125995" w="4126754">
                <a:moveTo>
                  <a:pt x="0" y="0"/>
                </a:moveTo>
                <a:lnTo>
                  <a:pt x="4126753" y="0"/>
                </a:lnTo>
                <a:lnTo>
                  <a:pt x="4126753" y="4125995"/>
                </a:lnTo>
                <a:lnTo>
                  <a:pt x="0" y="4125995"/>
                </a:lnTo>
                <a:lnTo>
                  <a:pt x="0" y="0"/>
                </a:lnTo>
                <a:close/>
              </a:path>
            </a:pathLst>
          </a:custGeom>
          <a:blipFill>
            <a:blip r:embed="rId2"/>
            <a:stretch>
              <a:fillRect l="-24986" t="0" r="-24986" b="0"/>
            </a:stretch>
          </a:blipFill>
        </p:spPr>
      </p:sp>
      <p:sp>
        <p:nvSpPr>
          <p:cNvPr name="Freeform 6" id="6"/>
          <p:cNvSpPr/>
          <p:nvPr/>
        </p:nvSpPr>
        <p:spPr>
          <a:xfrm flipH="false" flipV="false" rot="0">
            <a:off x="13452858" y="5349626"/>
            <a:ext cx="4126754" cy="4125995"/>
          </a:xfrm>
          <a:custGeom>
            <a:avLst/>
            <a:gdLst/>
            <a:ahLst/>
            <a:cxnLst/>
            <a:rect r="r" b="b" t="t" l="l"/>
            <a:pathLst>
              <a:path h="4125995" w="4126754">
                <a:moveTo>
                  <a:pt x="0" y="0"/>
                </a:moveTo>
                <a:lnTo>
                  <a:pt x="4126753" y="0"/>
                </a:lnTo>
                <a:lnTo>
                  <a:pt x="4126753" y="4125995"/>
                </a:lnTo>
                <a:lnTo>
                  <a:pt x="0" y="4125995"/>
                </a:lnTo>
                <a:lnTo>
                  <a:pt x="0" y="0"/>
                </a:lnTo>
                <a:close/>
              </a:path>
            </a:pathLst>
          </a:custGeom>
          <a:blipFill>
            <a:blip r:embed="rId3"/>
            <a:stretch>
              <a:fillRect l="0" t="-46998" r="0" b="-3029"/>
            </a:stretch>
          </a:blipFill>
        </p:spPr>
      </p:sp>
      <p:grpSp>
        <p:nvGrpSpPr>
          <p:cNvPr name="Group 7" id="7"/>
          <p:cNvGrpSpPr/>
          <p:nvPr/>
        </p:nvGrpSpPr>
        <p:grpSpPr>
          <a:xfrm rot="0">
            <a:off x="13452858" y="811379"/>
            <a:ext cx="4126754" cy="4125995"/>
            <a:chOff x="0" y="0"/>
            <a:chExt cx="928332" cy="928161"/>
          </a:xfrm>
        </p:grpSpPr>
        <p:sp>
          <p:nvSpPr>
            <p:cNvPr name="Freeform 8" id="8"/>
            <p:cNvSpPr/>
            <p:nvPr/>
          </p:nvSpPr>
          <p:spPr>
            <a:xfrm flipH="false" flipV="false" rot="0">
              <a:off x="0" y="0"/>
              <a:ext cx="928332" cy="928161"/>
            </a:xfrm>
            <a:custGeom>
              <a:avLst/>
              <a:gdLst/>
              <a:ahLst/>
              <a:cxnLst/>
              <a:rect r="r" b="b" t="t" l="l"/>
              <a:pathLst>
                <a:path h="928161" w="928332">
                  <a:moveTo>
                    <a:pt x="0" y="0"/>
                  </a:moveTo>
                  <a:lnTo>
                    <a:pt x="928332" y="0"/>
                  </a:lnTo>
                  <a:lnTo>
                    <a:pt x="928332" y="928161"/>
                  </a:lnTo>
                  <a:lnTo>
                    <a:pt x="0" y="928161"/>
                  </a:lnTo>
                  <a:close/>
                </a:path>
              </a:pathLst>
            </a:custGeom>
            <a:solidFill>
              <a:srgbClr val="FFDE59"/>
            </a:solidFill>
          </p:spPr>
        </p:sp>
        <p:sp>
          <p:nvSpPr>
            <p:cNvPr name="TextBox 9" id="9"/>
            <p:cNvSpPr txBox="true"/>
            <p:nvPr/>
          </p:nvSpPr>
          <p:spPr>
            <a:xfrm>
              <a:off x="0" y="-38100"/>
              <a:ext cx="928332" cy="96626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758735" y="5349626"/>
            <a:ext cx="4126754" cy="4125995"/>
            <a:chOff x="0" y="0"/>
            <a:chExt cx="928332" cy="928161"/>
          </a:xfrm>
        </p:grpSpPr>
        <p:sp>
          <p:nvSpPr>
            <p:cNvPr name="Freeform 11" id="11"/>
            <p:cNvSpPr/>
            <p:nvPr/>
          </p:nvSpPr>
          <p:spPr>
            <a:xfrm flipH="false" flipV="false" rot="0">
              <a:off x="0" y="0"/>
              <a:ext cx="928332" cy="928161"/>
            </a:xfrm>
            <a:custGeom>
              <a:avLst/>
              <a:gdLst/>
              <a:ahLst/>
              <a:cxnLst/>
              <a:rect r="r" b="b" t="t" l="l"/>
              <a:pathLst>
                <a:path h="928161" w="928332">
                  <a:moveTo>
                    <a:pt x="0" y="0"/>
                  </a:moveTo>
                  <a:lnTo>
                    <a:pt x="928332" y="0"/>
                  </a:lnTo>
                  <a:lnTo>
                    <a:pt x="928332" y="928161"/>
                  </a:lnTo>
                  <a:lnTo>
                    <a:pt x="0" y="928161"/>
                  </a:lnTo>
                  <a:close/>
                </a:path>
              </a:pathLst>
            </a:custGeom>
            <a:solidFill>
              <a:srgbClr val="FFDE59"/>
            </a:solidFill>
          </p:spPr>
        </p:sp>
        <p:sp>
          <p:nvSpPr>
            <p:cNvPr name="TextBox 12" id="12"/>
            <p:cNvSpPr txBox="true"/>
            <p:nvPr/>
          </p:nvSpPr>
          <p:spPr>
            <a:xfrm>
              <a:off x="0" y="-38100"/>
              <a:ext cx="928332" cy="966261"/>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298336" y="1981617"/>
            <a:ext cx="6752010" cy="1178944"/>
          </a:xfrm>
          <a:prstGeom prst="rect">
            <a:avLst/>
          </a:prstGeom>
        </p:spPr>
        <p:txBody>
          <a:bodyPr anchor="t" rtlCol="false" tIns="0" lIns="0" bIns="0" rIns="0">
            <a:spAutoFit/>
          </a:bodyPr>
          <a:lstStyle/>
          <a:p>
            <a:pPr algn="l">
              <a:lnSpc>
                <a:spcPts val="9567"/>
              </a:lnSpc>
            </a:pPr>
            <a:r>
              <a:rPr lang="en-US" sz="6833" b="true">
                <a:solidFill>
                  <a:srgbClr val="545454"/>
                </a:solidFill>
                <a:latin typeface="Raleway Heavy"/>
                <a:ea typeface="Raleway Heavy"/>
                <a:cs typeface="Raleway Heavy"/>
                <a:sym typeface="Raleway Heavy"/>
              </a:rPr>
              <a:t>OFICINAS</a:t>
            </a:r>
          </a:p>
        </p:txBody>
      </p:sp>
      <p:sp>
        <p:nvSpPr>
          <p:cNvPr name="TextBox 14" id="14"/>
          <p:cNvSpPr txBox="true"/>
          <p:nvPr/>
        </p:nvSpPr>
        <p:spPr>
          <a:xfrm rot="0">
            <a:off x="1298336" y="4310795"/>
            <a:ext cx="5814416" cy="4263966"/>
          </a:xfrm>
          <a:prstGeom prst="rect">
            <a:avLst/>
          </a:prstGeom>
        </p:spPr>
        <p:txBody>
          <a:bodyPr anchor="t" rtlCol="false" tIns="0" lIns="0" bIns="0" rIns="0">
            <a:spAutoFit/>
          </a:bodyPr>
          <a:lstStyle/>
          <a:p>
            <a:pPr algn="l">
              <a:lnSpc>
                <a:spcPts val="3067"/>
              </a:lnSpc>
            </a:pPr>
            <a:r>
              <a:rPr lang="en-US" sz="2191">
                <a:solidFill>
                  <a:srgbClr val="545454"/>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15" id="15"/>
          <p:cNvSpPr txBox="true"/>
          <p:nvPr/>
        </p:nvSpPr>
        <p:spPr>
          <a:xfrm rot="0">
            <a:off x="1298336" y="3473836"/>
            <a:ext cx="5258987" cy="570200"/>
          </a:xfrm>
          <a:prstGeom prst="rect">
            <a:avLst/>
          </a:prstGeom>
        </p:spPr>
        <p:txBody>
          <a:bodyPr anchor="t" rtlCol="false" tIns="0" lIns="0" bIns="0" rIns="0">
            <a:spAutoFit/>
          </a:bodyPr>
          <a:lstStyle/>
          <a:p>
            <a:pPr algn="l">
              <a:lnSpc>
                <a:spcPts val="4555"/>
              </a:lnSpc>
            </a:pPr>
            <a:r>
              <a:rPr lang="en-US" sz="3253">
                <a:solidFill>
                  <a:srgbClr val="545454"/>
                </a:solidFill>
                <a:latin typeface="Raleway"/>
                <a:ea typeface="Raleway"/>
                <a:cs typeface="Raleway"/>
                <a:sym typeface="Raleway"/>
              </a:rPr>
              <a:t>Visite nuestro espacio.</a:t>
            </a:r>
          </a:p>
        </p:txBody>
      </p:sp>
      <p:sp>
        <p:nvSpPr>
          <p:cNvPr name="TextBox 16" id="16"/>
          <p:cNvSpPr txBox="true"/>
          <p:nvPr/>
        </p:nvSpPr>
        <p:spPr>
          <a:xfrm rot="0">
            <a:off x="13822035" y="1721029"/>
            <a:ext cx="3160147" cy="2043798"/>
          </a:xfrm>
          <a:prstGeom prst="rect">
            <a:avLst/>
          </a:prstGeom>
        </p:spPr>
        <p:txBody>
          <a:bodyPr anchor="t" rtlCol="false" tIns="0" lIns="0" bIns="0" rIns="0">
            <a:spAutoFit/>
          </a:bodyPr>
          <a:lstStyle/>
          <a:p>
            <a:pPr algn="ctr">
              <a:lnSpc>
                <a:spcPts val="4097"/>
              </a:lnSpc>
            </a:pPr>
            <a:r>
              <a:rPr lang="en-US" sz="2926">
                <a:solidFill>
                  <a:srgbClr val="637086"/>
                </a:solidFill>
                <a:latin typeface="Raleway"/>
                <a:ea typeface="Raleway"/>
                <a:cs typeface="Raleway"/>
                <a:sym typeface="Raleway"/>
              </a:rPr>
              <a:t>Espacio amplio y moderno para desarrollar las mejores idea.</a:t>
            </a:r>
          </a:p>
        </p:txBody>
      </p:sp>
      <p:sp>
        <p:nvSpPr>
          <p:cNvPr name="TextBox 17" id="17"/>
          <p:cNvSpPr txBox="true"/>
          <p:nvPr/>
        </p:nvSpPr>
        <p:spPr>
          <a:xfrm rot="0">
            <a:off x="9242038" y="6355048"/>
            <a:ext cx="3160147" cy="2556663"/>
          </a:xfrm>
          <a:prstGeom prst="rect">
            <a:avLst/>
          </a:prstGeom>
        </p:spPr>
        <p:txBody>
          <a:bodyPr anchor="t" rtlCol="false" tIns="0" lIns="0" bIns="0" rIns="0">
            <a:spAutoFit/>
          </a:bodyPr>
          <a:lstStyle/>
          <a:p>
            <a:pPr algn="ctr">
              <a:lnSpc>
                <a:spcPts val="4097"/>
              </a:lnSpc>
            </a:pPr>
            <a:r>
              <a:rPr lang="en-US" sz="2926">
                <a:solidFill>
                  <a:srgbClr val="637086"/>
                </a:solidFill>
                <a:latin typeface="Raleway"/>
                <a:ea typeface="Raleway"/>
                <a:cs typeface="Raleway"/>
                <a:sym typeface="Raleway"/>
              </a:rPr>
              <a:t>Entonrno de trabajo que da lugar a la creatividad y compromiso.</a:t>
            </a:r>
          </a:p>
        </p:txBody>
      </p:sp>
      <p:sp>
        <p:nvSpPr>
          <p:cNvPr name="AutoShape 18" id="18"/>
          <p:cNvSpPr/>
          <p:nvPr/>
        </p:nvSpPr>
        <p:spPr>
          <a:xfrm>
            <a:off x="1298336" y="3198693"/>
            <a:ext cx="5813383" cy="0"/>
          </a:xfrm>
          <a:prstGeom prst="line">
            <a:avLst/>
          </a:prstGeom>
          <a:ln cap="flat" w="76200">
            <a:solidFill>
              <a:srgbClr val="FFDE59"/>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37086"/>
        </a:solidFill>
      </p:bgPr>
    </p:bg>
    <p:spTree>
      <p:nvGrpSpPr>
        <p:cNvPr id="1" name=""/>
        <p:cNvGrpSpPr/>
        <p:nvPr/>
      </p:nvGrpSpPr>
      <p:grpSpPr>
        <a:xfrm>
          <a:off x="0" y="0"/>
          <a:ext cx="0" cy="0"/>
          <a:chOff x="0" y="0"/>
          <a:chExt cx="0" cy="0"/>
        </a:xfrm>
      </p:grpSpPr>
      <p:grpSp>
        <p:nvGrpSpPr>
          <p:cNvPr name="Group 2" id="2"/>
          <p:cNvGrpSpPr/>
          <p:nvPr/>
        </p:nvGrpSpPr>
        <p:grpSpPr>
          <a:xfrm rot="0">
            <a:off x="0" y="5156436"/>
            <a:ext cx="18473143" cy="5356850"/>
            <a:chOff x="0" y="0"/>
            <a:chExt cx="4865354" cy="1410857"/>
          </a:xfrm>
        </p:grpSpPr>
        <p:sp>
          <p:nvSpPr>
            <p:cNvPr name="Freeform 3" id="3"/>
            <p:cNvSpPr/>
            <p:nvPr/>
          </p:nvSpPr>
          <p:spPr>
            <a:xfrm flipH="false" flipV="false" rot="0">
              <a:off x="0" y="0"/>
              <a:ext cx="4865355" cy="1410857"/>
            </a:xfrm>
            <a:custGeom>
              <a:avLst/>
              <a:gdLst/>
              <a:ahLst/>
              <a:cxnLst/>
              <a:rect r="r" b="b" t="t" l="l"/>
              <a:pathLst>
                <a:path h="1410857" w="4865355">
                  <a:moveTo>
                    <a:pt x="0" y="0"/>
                  </a:moveTo>
                  <a:lnTo>
                    <a:pt x="4865355" y="0"/>
                  </a:lnTo>
                  <a:lnTo>
                    <a:pt x="4865355" y="1410857"/>
                  </a:lnTo>
                  <a:lnTo>
                    <a:pt x="0" y="1410857"/>
                  </a:lnTo>
                  <a:close/>
                </a:path>
              </a:pathLst>
            </a:custGeom>
            <a:solidFill>
              <a:srgbClr val="FFDE59"/>
            </a:solidFill>
          </p:spPr>
        </p:sp>
        <p:sp>
          <p:nvSpPr>
            <p:cNvPr name="TextBox 4" id="4"/>
            <p:cNvSpPr txBox="true"/>
            <p:nvPr/>
          </p:nvSpPr>
          <p:spPr>
            <a:xfrm>
              <a:off x="0" y="-47625"/>
              <a:ext cx="4865354" cy="1458482"/>
            </a:xfrm>
            <a:prstGeom prst="rect">
              <a:avLst/>
            </a:prstGeom>
          </p:spPr>
          <p:txBody>
            <a:bodyPr anchor="ctr" rtlCol="false" tIns="50800" lIns="50800" bIns="50800" rIns="50800"/>
            <a:lstStyle/>
            <a:p>
              <a:pPr algn="ctr">
                <a:lnSpc>
                  <a:spcPts val="3061"/>
                </a:lnSpc>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FFFFF"/>
            </a:solidFill>
          </p:spPr>
        </p:sp>
        <p:sp>
          <p:nvSpPr>
            <p:cNvPr name="TextBox 7" id="7"/>
            <p:cNvSpPr txBox="true"/>
            <p:nvPr/>
          </p:nvSpPr>
          <p:spPr>
            <a:xfrm>
              <a:off x="0" y="-47625"/>
              <a:ext cx="4274726" cy="2215092"/>
            </a:xfrm>
            <a:prstGeom prst="rect">
              <a:avLst/>
            </a:prstGeom>
          </p:spPr>
          <p:txBody>
            <a:bodyPr anchor="ctr" rtlCol="false" tIns="50800" lIns="50800" bIns="50800" rIns="50800"/>
            <a:lstStyle/>
            <a:p>
              <a:pPr algn="ctr">
                <a:lnSpc>
                  <a:spcPts val="3061"/>
                </a:lnSpc>
              </a:pPr>
            </a:p>
          </p:txBody>
        </p:sp>
      </p:grpSp>
      <p:sp>
        <p:nvSpPr>
          <p:cNvPr name="Freeform 8" id="8"/>
          <p:cNvSpPr/>
          <p:nvPr/>
        </p:nvSpPr>
        <p:spPr>
          <a:xfrm flipH="true" flipV="false" rot="0">
            <a:off x="1730197" y="1676292"/>
            <a:ext cx="6974868" cy="8836994"/>
          </a:xfrm>
          <a:custGeom>
            <a:avLst/>
            <a:gdLst/>
            <a:ahLst/>
            <a:cxnLst/>
            <a:rect r="r" b="b" t="t" l="l"/>
            <a:pathLst>
              <a:path h="8836994" w="6974868">
                <a:moveTo>
                  <a:pt x="6974869" y="0"/>
                </a:moveTo>
                <a:lnTo>
                  <a:pt x="0" y="0"/>
                </a:lnTo>
                <a:lnTo>
                  <a:pt x="0" y="8836994"/>
                </a:lnTo>
                <a:lnTo>
                  <a:pt x="6974869" y="8836994"/>
                </a:lnTo>
                <a:lnTo>
                  <a:pt x="6974869" y="0"/>
                </a:lnTo>
                <a:close/>
              </a:path>
            </a:pathLst>
          </a:custGeom>
          <a:blipFill>
            <a:blip r:embed="rId2"/>
            <a:stretch>
              <a:fillRect l="-75538" t="-15340" r="-43388" b="0"/>
            </a:stretch>
          </a:blipFill>
        </p:spPr>
      </p:sp>
      <p:sp>
        <p:nvSpPr>
          <p:cNvPr name="AutoShape 9" id="9"/>
          <p:cNvSpPr/>
          <p:nvPr/>
        </p:nvSpPr>
        <p:spPr>
          <a:xfrm flipV="true">
            <a:off x="9523399" y="6423401"/>
            <a:ext cx="7382917" cy="0"/>
          </a:xfrm>
          <a:prstGeom prst="line">
            <a:avLst/>
          </a:prstGeom>
          <a:ln cap="flat" w="47625">
            <a:solidFill>
              <a:srgbClr val="637086"/>
            </a:solidFill>
            <a:prstDash val="solid"/>
            <a:headEnd type="none" len="sm" w="sm"/>
            <a:tailEnd type="none" len="sm" w="sm"/>
          </a:ln>
        </p:spPr>
      </p:sp>
      <p:sp>
        <p:nvSpPr>
          <p:cNvPr name="AutoShape 10" id="10"/>
          <p:cNvSpPr/>
          <p:nvPr/>
        </p:nvSpPr>
        <p:spPr>
          <a:xfrm flipV="true">
            <a:off x="9523399" y="3772306"/>
            <a:ext cx="7382917" cy="0"/>
          </a:xfrm>
          <a:prstGeom prst="line">
            <a:avLst/>
          </a:prstGeom>
          <a:ln cap="flat" w="47625">
            <a:solidFill>
              <a:srgbClr val="637086"/>
            </a:solidFill>
            <a:prstDash val="solid"/>
            <a:headEnd type="none" len="sm" w="sm"/>
            <a:tailEnd type="none" len="sm" w="sm"/>
          </a:ln>
        </p:spPr>
      </p:sp>
      <p:sp>
        <p:nvSpPr>
          <p:cNvPr name="Freeform 11" id="11"/>
          <p:cNvSpPr/>
          <p:nvPr/>
        </p:nvSpPr>
        <p:spPr>
          <a:xfrm flipH="false" flipV="false" rot="0">
            <a:off x="9523399" y="4252779"/>
            <a:ext cx="1737235" cy="1737235"/>
          </a:xfrm>
          <a:custGeom>
            <a:avLst/>
            <a:gdLst/>
            <a:ahLst/>
            <a:cxnLst/>
            <a:rect r="r" b="b" t="t" l="l"/>
            <a:pathLst>
              <a:path h="1737235" w="1737235">
                <a:moveTo>
                  <a:pt x="0" y="0"/>
                </a:moveTo>
                <a:lnTo>
                  <a:pt x="1737235" y="0"/>
                </a:lnTo>
                <a:lnTo>
                  <a:pt x="1737235" y="1737235"/>
                </a:lnTo>
                <a:lnTo>
                  <a:pt x="0" y="1737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9610796" y="1676292"/>
            <a:ext cx="1437040" cy="1269821"/>
          </a:xfrm>
          <a:custGeom>
            <a:avLst/>
            <a:gdLst/>
            <a:ahLst/>
            <a:cxnLst/>
            <a:rect r="r" b="b" t="t" l="l"/>
            <a:pathLst>
              <a:path h="1269821" w="1437040">
                <a:moveTo>
                  <a:pt x="0" y="0"/>
                </a:moveTo>
                <a:lnTo>
                  <a:pt x="1437041" y="0"/>
                </a:lnTo>
                <a:lnTo>
                  <a:pt x="1437041" y="1269821"/>
                </a:lnTo>
                <a:lnTo>
                  <a:pt x="0" y="12698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9690954" y="6904414"/>
            <a:ext cx="1402125" cy="1647797"/>
          </a:xfrm>
          <a:custGeom>
            <a:avLst/>
            <a:gdLst/>
            <a:ahLst/>
            <a:cxnLst/>
            <a:rect r="r" b="b" t="t" l="l"/>
            <a:pathLst>
              <a:path h="1647797" w="1402125">
                <a:moveTo>
                  <a:pt x="0" y="0"/>
                </a:moveTo>
                <a:lnTo>
                  <a:pt x="1402125" y="0"/>
                </a:lnTo>
                <a:lnTo>
                  <a:pt x="1402125" y="1647797"/>
                </a:lnTo>
                <a:lnTo>
                  <a:pt x="0" y="16477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1856354" y="1506934"/>
            <a:ext cx="5402946" cy="449719"/>
          </a:xfrm>
          <a:prstGeom prst="rect">
            <a:avLst/>
          </a:prstGeom>
        </p:spPr>
        <p:txBody>
          <a:bodyPr anchor="t" rtlCol="false" tIns="0" lIns="0" bIns="0" rIns="0">
            <a:spAutoFit/>
          </a:bodyPr>
          <a:lstStyle/>
          <a:p>
            <a:pPr algn="l">
              <a:lnSpc>
                <a:spcPts val="3560"/>
              </a:lnSpc>
            </a:pPr>
            <a:r>
              <a:rPr lang="en-US" sz="2543" b="true">
                <a:solidFill>
                  <a:srgbClr val="637086"/>
                </a:solidFill>
                <a:latin typeface="Raleway Bold"/>
                <a:ea typeface="Raleway Bold"/>
                <a:cs typeface="Raleway Bold"/>
                <a:sym typeface="Raleway Bold"/>
              </a:rPr>
              <a:t>Cobertura de seguro.</a:t>
            </a:r>
          </a:p>
        </p:txBody>
      </p:sp>
      <p:sp>
        <p:nvSpPr>
          <p:cNvPr name="TextBox 15" id="15"/>
          <p:cNvSpPr txBox="true"/>
          <p:nvPr/>
        </p:nvSpPr>
        <p:spPr>
          <a:xfrm rot="0">
            <a:off x="11856354" y="4091393"/>
            <a:ext cx="5402946" cy="449719"/>
          </a:xfrm>
          <a:prstGeom prst="rect">
            <a:avLst/>
          </a:prstGeom>
        </p:spPr>
        <p:txBody>
          <a:bodyPr anchor="t" rtlCol="false" tIns="0" lIns="0" bIns="0" rIns="0">
            <a:spAutoFit/>
          </a:bodyPr>
          <a:lstStyle/>
          <a:p>
            <a:pPr algn="l">
              <a:lnSpc>
                <a:spcPts val="3560"/>
              </a:lnSpc>
            </a:pPr>
            <a:r>
              <a:rPr lang="en-US" sz="2543" b="true">
                <a:solidFill>
                  <a:srgbClr val="637086"/>
                </a:solidFill>
                <a:latin typeface="Raleway Bold"/>
                <a:ea typeface="Raleway Bold"/>
                <a:cs typeface="Raleway Bold"/>
                <a:sym typeface="Raleway Bold"/>
              </a:rPr>
              <a:t>Control de gastos.</a:t>
            </a:r>
          </a:p>
        </p:txBody>
      </p:sp>
      <p:sp>
        <p:nvSpPr>
          <p:cNvPr name="TextBox 16" id="16"/>
          <p:cNvSpPr txBox="true"/>
          <p:nvPr/>
        </p:nvSpPr>
        <p:spPr>
          <a:xfrm rot="0">
            <a:off x="11856354" y="6742489"/>
            <a:ext cx="5402946" cy="449719"/>
          </a:xfrm>
          <a:prstGeom prst="rect">
            <a:avLst/>
          </a:prstGeom>
        </p:spPr>
        <p:txBody>
          <a:bodyPr anchor="t" rtlCol="false" tIns="0" lIns="0" bIns="0" rIns="0">
            <a:spAutoFit/>
          </a:bodyPr>
          <a:lstStyle/>
          <a:p>
            <a:pPr algn="l">
              <a:lnSpc>
                <a:spcPts val="3560"/>
              </a:lnSpc>
            </a:pPr>
            <a:r>
              <a:rPr lang="en-US" sz="2543" b="true">
                <a:solidFill>
                  <a:srgbClr val="637086"/>
                </a:solidFill>
                <a:latin typeface="Raleway Bold"/>
                <a:ea typeface="Raleway Bold"/>
                <a:cs typeface="Raleway Bold"/>
                <a:sym typeface="Raleway Bold"/>
              </a:rPr>
              <a:t>Tiempos de ejecución.</a:t>
            </a:r>
          </a:p>
        </p:txBody>
      </p:sp>
      <p:sp>
        <p:nvSpPr>
          <p:cNvPr name="TextBox 17" id="17"/>
          <p:cNvSpPr txBox="true"/>
          <p:nvPr/>
        </p:nvSpPr>
        <p:spPr>
          <a:xfrm rot="0">
            <a:off x="11856354" y="2103385"/>
            <a:ext cx="4728184" cy="1286051"/>
          </a:xfrm>
          <a:prstGeom prst="rect">
            <a:avLst/>
          </a:prstGeom>
        </p:spPr>
        <p:txBody>
          <a:bodyPr anchor="t" rtlCol="false" tIns="0" lIns="0" bIns="0" rIns="0">
            <a:spAutoFit/>
          </a:bodyPr>
          <a:lstStyle/>
          <a:p>
            <a:pPr algn="l">
              <a:lnSpc>
                <a:spcPts val="2061"/>
              </a:lnSpc>
            </a:pPr>
            <a:r>
              <a:rPr lang="en-US" sz="1472">
                <a:solidFill>
                  <a:srgbClr val="545454"/>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8" id="18"/>
          <p:cNvSpPr txBox="true"/>
          <p:nvPr/>
        </p:nvSpPr>
        <p:spPr>
          <a:xfrm rot="0">
            <a:off x="11856354" y="4687843"/>
            <a:ext cx="4728184" cy="1286051"/>
          </a:xfrm>
          <a:prstGeom prst="rect">
            <a:avLst/>
          </a:prstGeom>
        </p:spPr>
        <p:txBody>
          <a:bodyPr anchor="t" rtlCol="false" tIns="0" lIns="0" bIns="0" rIns="0">
            <a:spAutoFit/>
          </a:bodyPr>
          <a:lstStyle/>
          <a:p>
            <a:pPr algn="l">
              <a:lnSpc>
                <a:spcPts val="2061"/>
              </a:lnSpc>
            </a:pPr>
            <a:r>
              <a:rPr lang="en-US" sz="1472">
                <a:solidFill>
                  <a:srgbClr val="545454"/>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9" id="19"/>
          <p:cNvSpPr txBox="true"/>
          <p:nvPr/>
        </p:nvSpPr>
        <p:spPr>
          <a:xfrm rot="0">
            <a:off x="11856354" y="7338939"/>
            <a:ext cx="4728184" cy="1286051"/>
          </a:xfrm>
          <a:prstGeom prst="rect">
            <a:avLst/>
          </a:prstGeom>
        </p:spPr>
        <p:txBody>
          <a:bodyPr anchor="t" rtlCol="false" tIns="0" lIns="0" bIns="0" rIns="0">
            <a:spAutoFit/>
          </a:bodyPr>
          <a:lstStyle/>
          <a:p>
            <a:pPr algn="l">
              <a:lnSpc>
                <a:spcPts val="2061"/>
              </a:lnSpc>
            </a:pPr>
            <a:r>
              <a:rPr lang="en-US" sz="1472">
                <a:solidFill>
                  <a:srgbClr val="545454"/>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DAGUQqaGQ5c</dc:identifier>
  <dcterms:modified xsi:type="dcterms:W3CDTF">2011-08-01T06:04:30Z</dcterms:modified>
  <cp:revision>1</cp:revision>
  <dc:title>Presentación simple para proyecto de construcción gris y amarillo</dc:title>
</cp:coreProperties>
</file>